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1"/>
  </p:notes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 id="276" r:id="rId47"/>
    <p:sldId id="277" r:id="rId48"/>
    <p:sldId id="278" r:id="rId49"/>
    <p:sldId id="279"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bril Fatface" charset="1" panose="02000503000000020003"/>
      <p:regular r:id="rId10"/>
    </p:embeddedFont>
    <p:embeddedFont>
      <p:font typeface="Abril Fatface Italics" charset="1" panose="02000503000000020003"/>
      <p:regular r:id="rId11"/>
    </p:embeddedFont>
    <p:embeddedFont>
      <p:font typeface="DejaVu Serif" charset="1" panose="02060603050605020204"/>
      <p:regular r:id="rId12"/>
    </p:embeddedFont>
    <p:embeddedFont>
      <p:font typeface="DejaVu Serif Bold" charset="1" panose="02060803050605020204"/>
      <p:regular r:id="rId13"/>
    </p:embeddedFont>
    <p:embeddedFont>
      <p:font typeface="DejaVu Serif Italics" charset="1" panose="020606030503050B0204"/>
      <p:regular r:id="rId14"/>
    </p:embeddedFont>
    <p:embeddedFont>
      <p:font typeface="DejaVu Serif Bold Italics" charset="1" panose="020608030503050B0204"/>
      <p:regular r:id="rId15"/>
    </p:embeddedFont>
    <p:embeddedFont>
      <p:font typeface="Archive" charset="1" panose="02000506040000020004"/>
      <p:regular r:id="rId16"/>
    </p:embeddedFont>
    <p:embeddedFont>
      <p:font typeface="Barlow SemiCondensed Bold" charset="1" panose="00000706000000000000"/>
      <p:regular r:id="rId17"/>
    </p:embeddedFont>
    <p:embeddedFont>
      <p:font typeface="Barlow SemiCondensed Bold Bold" charset="1" panose="00000A06000000000000"/>
      <p:regular r:id="rId18"/>
    </p:embeddedFont>
    <p:embeddedFont>
      <p:font typeface="Barlow SemiCondensed Bold Italics" charset="1" panose="00000706000000000000"/>
      <p:regular r:id="rId19"/>
    </p:embeddedFont>
    <p:embeddedFont>
      <p:font typeface="Barlow SemiCondensed Bold Bold Italics" charset="1" panose="00000A06000000000000"/>
      <p:regular r:id="rId20"/>
    </p:embeddedFont>
    <p:embeddedFont>
      <p:font typeface="Josefin Sans Bold" charset="1" panose="00000800000000000000"/>
      <p:regular r:id="rId21"/>
    </p:embeddedFont>
    <p:embeddedFont>
      <p:font typeface="Josefin Sans Bold Italics" charset="1" panose="00000800000000000000"/>
      <p:regular r:id="rId22"/>
    </p:embeddedFont>
    <p:embeddedFont>
      <p:font typeface="Garet" charset="1" panose="00000000000000000000"/>
      <p:regular r:id="rId23"/>
    </p:embeddedFont>
    <p:embeddedFont>
      <p:font typeface="Garet Bold" charset="1" panose="00000000000000000000"/>
      <p:regular r:id="rId24"/>
    </p:embeddedFont>
    <p:embeddedFont>
      <p:font typeface="Garet Italics" charset="1" panose="00000000000000000000"/>
      <p:regular r:id="rId25"/>
    </p:embeddedFont>
    <p:embeddedFont>
      <p:font typeface="Garet Bold Italics" charset="1" panose="00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41" Target="slides/slide15.xml" Type="http://schemas.openxmlformats.org/officeDocument/2006/relationships/slide"/><Relationship Id="rId42" Target="slides/slide16.xml" Type="http://schemas.openxmlformats.org/officeDocument/2006/relationships/slide"/><Relationship Id="rId43" Target="slides/slide17.xml" Type="http://schemas.openxmlformats.org/officeDocument/2006/relationships/slide"/><Relationship Id="rId44" Target="slides/slide18.xml" Type="http://schemas.openxmlformats.org/officeDocument/2006/relationships/slide"/><Relationship Id="rId45" Target="slides/slide19.xml" Type="http://schemas.openxmlformats.org/officeDocument/2006/relationships/slide"/><Relationship Id="rId46" Target="slides/slide20.xml" Type="http://schemas.openxmlformats.org/officeDocument/2006/relationships/slide"/><Relationship Id="rId47" Target="slides/slide21.xml" Type="http://schemas.openxmlformats.org/officeDocument/2006/relationships/slide"/><Relationship Id="rId48" Target="slides/slide22.xml" Type="http://schemas.openxmlformats.org/officeDocument/2006/relationships/slide"/><Relationship Id="rId49" Target="slides/slide23.xml" Type="http://schemas.openxmlformats.org/officeDocument/2006/relationships/slide"/><Relationship Id="rId5" Target="tableStyles.xml" Type="http://schemas.openxmlformats.org/officeDocument/2006/relationships/tableStyles"/><Relationship Id="rId50" Target="slides/slide24.xml" Type="http://schemas.openxmlformats.org/officeDocument/2006/relationships/slide"/><Relationship Id="rId51" Target="notesMasters/notesMaster1.xml" Type="http://schemas.openxmlformats.org/officeDocument/2006/relationships/notesMaster"/><Relationship Id="rId52" Target="theme/theme2.xml" Type="http://schemas.openxmlformats.org/officeDocument/2006/relationships/theme"/><Relationship Id="rId53" Target="notesSlides/notesSlide1.xml" Type="http://schemas.openxmlformats.org/officeDocument/2006/relationships/notesSlide"/><Relationship Id="rId54" Target="notesSlides/notesSlide2.xml" Type="http://schemas.openxmlformats.org/officeDocument/2006/relationships/notesSlide"/><Relationship Id="rId55" Target="notesSlides/notesSlide3.xml" Type="http://schemas.openxmlformats.org/officeDocument/2006/relationships/notesSlide"/><Relationship Id="rId56" Target="notesSlides/notesSlide4.xml" Type="http://schemas.openxmlformats.org/officeDocument/2006/relationships/notesSlide"/><Relationship Id="rId57" Target="notesSlides/notesSlide5.xml" Type="http://schemas.openxmlformats.org/officeDocument/2006/relationships/notesSlide"/><Relationship Id="rId58" Target="notesSlides/notesSlide6.xml" Type="http://schemas.openxmlformats.org/officeDocument/2006/relationships/notesSlide"/><Relationship Id="rId59" Target="notesSlides/notesSlide7.xml" Type="http://schemas.openxmlformats.org/officeDocument/2006/relationships/notesSlide"/><Relationship Id="rId6" Target="fonts/font6.fntdata" Type="http://schemas.openxmlformats.org/officeDocument/2006/relationships/font"/><Relationship Id="rId60" Target="notesSlides/notesSlide8.xml" Type="http://schemas.openxmlformats.org/officeDocument/2006/relationships/notesSlide"/><Relationship Id="rId61" Target="notesSlides/notesSlide9.xml" Type="http://schemas.openxmlformats.org/officeDocument/2006/relationships/notesSlide"/><Relationship Id="rId62" Target="notesSlides/notesSlide10.xml" Type="http://schemas.openxmlformats.org/officeDocument/2006/relationships/notesSlide"/><Relationship Id="rId63" Target="notesSlides/notesSlide11.xml" Type="http://schemas.openxmlformats.org/officeDocument/2006/relationships/notesSlide"/><Relationship Id="rId64" Target="notesSlides/notesSlide12.xml" Type="http://schemas.openxmlformats.org/officeDocument/2006/relationships/notesSlide"/><Relationship Id="rId65" Target="notesSlides/notesSlide13.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png>
</file>

<file path=ppt/media/image23.png>
</file>

<file path=ppt/media/image24.jpeg>
</file>

<file path=ppt/media/image25.png>
</file>

<file path=ppt/media/image26.svg>
</file>

<file path=ppt/media/image27.png>
</file>

<file path=ppt/media/image28.svg>
</file>

<file path=ppt/media/image3.jpe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Sistolik Basınç: </a:t>
            </a:r>
          </a:p>
          <a:p>
            <a:r>
              <a:rPr lang="en-US"/>
              <a:t>Diyastolik Basınç:</a:t>
            </a:r>
          </a:p>
          <a:p>
            <a:r>
              <a:rPr lang="en-US"/>
              <a:t>Açlık Glikozu:</a:t>
            </a:r>
          </a:p>
          <a:p>
            <a:r>
              <a:rPr lang="en-US"/>
              <a:t>Lipoprotein: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Sistolik Basınç: </a:t>
            </a:r>
          </a:p>
          <a:p>
            <a:r>
              <a:rPr lang="en-US"/>
              <a:t>Diyastolik Basınç:</a:t>
            </a:r>
          </a:p>
          <a:p>
            <a:r>
              <a:rPr lang="en-US"/>
              <a:t>Açlık Glikozu:</a:t>
            </a:r>
          </a:p>
          <a:p>
            <a:r>
              <a:rPr lang="en-US"/>
              <a:t>Lipoprotein: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İlk önce veri kümesinin entropisi hesaplanır: </a:t>
            </a:r>
          </a:p>
          <a:p>
            <a:r>
              <a:rPr lang="en-US"/>
              <a:t>Haftasonu veri kümesindeki (T kümesi) 10 örnekten </a:t>
            </a:r>
          </a:p>
          <a:p>
            <a:r>
              <a:rPr lang="en-US"/>
              <a:t>◦ 6 örnek için karar sinema </a:t>
            </a:r>
          </a:p>
          <a:p>
            <a:r>
              <a:rPr lang="en-US"/>
              <a:t>◦ 2 örnek için karar tenis oynamak </a:t>
            </a:r>
          </a:p>
          <a:p>
            <a:r>
              <a:rPr lang="en-US"/>
              <a:t>◦ 1 örnek için karar evde kalmak ve </a:t>
            </a:r>
          </a:p>
          <a:p>
            <a:r>
              <a:rPr lang="en-US"/>
              <a:t>◦ 1 örnek için karar alışverişe gitmek olduğuna göre</a:t>
            </a:r>
          </a:p>
          <a:p>
            <a:r>
              <a:rPr lang="en-US"/>
              <a:t>Entropy:</a:t>
            </a:r>
          </a:p>
          <a:p>
            <a:r>
              <a:rPr lang="en-US"/>
              <a:t>H(T)= - (6/10) log2(6/10) - (2/10) log2(2/10) - (1/10) log2(1/10) - (1/10) log2(1/10) H(T)= 1,571</a:t>
            </a:r>
          </a:p>
          <a:p>
            <a:r>
              <a:rPr lang="en-US"/>
              <a:t/>
            </a:r>
          </a:p>
          <a:p>
            <a:r>
              <a:rPr lang="en-US"/>
              <a:t>gibi</a:t>
            </a:r>
          </a:p>
          <a:p>
            <a:r>
              <a:rPr lang="en-US"/>
              <a:t/>
            </a:r>
          </a:p>
          <a:p>
            <a:r>
              <a:rPr lang="en-US"/>
              <a:t>daha sonra :</a:t>
            </a:r>
          </a:p>
          <a:p>
            <a:r>
              <a:rPr lang="en-US"/>
              <a:t>Gain(T, weather)= ?</a:t>
            </a:r>
          </a:p>
          <a:p>
            <a:r>
              <a:rPr lang="en-US"/>
              <a:t>◦ Sunny=3 (1 Cinema, 2 Tennis)</a:t>
            </a:r>
          </a:p>
          <a:p>
            <a:r>
              <a:rPr lang="en-US"/>
              <a:t>◦ Windy=4 (3 Cinema, 1 Shopping)</a:t>
            </a:r>
          </a:p>
          <a:p>
            <a:r>
              <a:rPr lang="en-US"/>
              <a:t>◦ Rainy=3 (2 Cinema, 1 Stay in)</a:t>
            </a:r>
          </a:p>
          <a:p>
            <a:r>
              <a:rPr lang="en-US"/>
              <a:t>◦ Entropy(Tsunny)= - (1/3) log2 (1/3) - (2/3) log2 (2/3)=0,918</a:t>
            </a:r>
          </a:p>
          <a:p>
            <a:r>
              <a:rPr lang="en-US"/>
              <a:t>◦ Entropy(Twindy)= - (3/4) log2 (3/4) - (1/4) log2 (1/4) =0,811</a:t>
            </a:r>
          </a:p>
          <a:p>
            <a:r>
              <a:rPr lang="en-US"/>
              <a:t>◦ Entropy(Trainy)= - (2/3) log2 (2/3) - (1/3) log2 (1/3) =0,918</a:t>
            </a:r>
          </a:p>
          <a:p>
            <a:r>
              <a:rPr lang="en-US"/>
              <a:t>Gain(T, weather) = Entropy(T)- ((P(sunny)Entropy(Tsunny) + P(windy) Entropy(Twindy)+ P(rainy) Entropy(Trainy) )</a:t>
            </a:r>
          </a:p>
          <a:p>
            <a:r>
              <a:rPr lang="en-US"/>
              <a:t>=1,571- ((3/10)Entropy(Tsunny)+(4/10)Entropy(Twindy)+ (3/10)Entropy(Trainy)) Gain(T, weather) =0,70</a:t>
            </a:r>
          </a:p>
          <a:p>
            <a:r>
              <a:rPr lang="en-US"/>
              <a:t/>
            </a:r>
          </a:p>
          <a:p>
            <a:r>
              <a:rPr lang="en-US"/>
              <a:t>buradaki ornekteki gibi her bir özelliğin entropisi bulunur, oranlarıyla entropisi carpilip tum özelliklerin bu bilgileri toplanır ve kümenin entropisinden çıkartılır. Information gain bulunur.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İlk önce veri kümesinin entropisi hesaplanır: </a:t>
            </a:r>
          </a:p>
          <a:p>
            <a:r>
              <a:rPr lang="en-US"/>
              <a:t>Haftasonu veri kümesindeki (T kümesi) 10 örnekten </a:t>
            </a:r>
          </a:p>
          <a:p>
            <a:r>
              <a:rPr lang="en-US"/>
              <a:t>◦ 6 örnek için karar sinema </a:t>
            </a:r>
          </a:p>
          <a:p>
            <a:r>
              <a:rPr lang="en-US"/>
              <a:t>◦ 2 örnek için karar tenis oynamak </a:t>
            </a:r>
          </a:p>
          <a:p>
            <a:r>
              <a:rPr lang="en-US"/>
              <a:t>◦ 1 örnek için karar evde kalmak ve </a:t>
            </a:r>
          </a:p>
          <a:p>
            <a:r>
              <a:rPr lang="en-US"/>
              <a:t>◦ 1 örnek için karar alışverişe gitmek olduğuna göre</a:t>
            </a:r>
          </a:p>
          <a:p>
            <a:r>
              <a:rPr lang="en-US"/>
              <a:t>Entropy:</a:t>
            </a:r>
          </a:p>
          <a:p>
            <a:r>
              <a:rPr lang="en-US"/>
              <a:t>H(T)= - (6/10) log2(6/10) - (2/10) log2(2/10) - (1/10) log2(1/10) - (1/10) log2(1/10) H(T)= 1,571</a:t>
            </a:r>
          </a:p>
          <a:p>
            <a:r>
              <a:rPr lang="en-US"/>
              <a:t/>
            </a:r>
          </a:p>
          <a:p>
            <a:r>
              <a:rPr lang="en-US"/>
              <a:t>gibi</a:t>
            </a:r>
          </a:p>
          <a:p>
            <a:r>
              <a:rPr lang="en-US"/>
              <a:t/>
            </a:r>
          </a:p>
          <a:p>
            <a:r>
              <a:rPr lang="en-US"/>
              <a:t>daha sonra :</a:t>
            </a:r>
          </a:p>
          <a:p>
            <a:r>
              <a:rPr lang="en-US"/>
              <a:t>Gain(T, weather)= ?</a:t>
            </a:r>
          </a:p>
          <a:p>
            <a:r>
              <a:rPr lang="en-US"/>
              <a:t>◦ Sunny=3 (1 Cinema, 2 Tennis)</a:t>
            </a:r>
          </a:p>
          <a:p>
            <a:r>
              <a:rPr lang="en-US"/>
              <a:t>◦ Windy=4 (3 Cinema, 1 Shopping)</a:t>
            </a:r>
          </a:p>
          <a:p>
            <a:r>
              <a:rPr lang="en-US"/>
              <a:t>◦ Rainy=3 (2 Cinema, 1 Stay in)</a:t>
            </a:r>
          </a:p>
          <a:p>
            <a:r>
              <a:rPr lang="en-US"/>
              <a:t>◦ Entropy(Tsunny)= - (1/3) log2 (1/3) - (2/3) log2 (2/3)=0,918</a:t>
            </a:r>
          </a:p>
          <a:p>
            <a:r>
              <a:rPr lang="en-US"/>
              <a:t>◦ Entropy(Twindy)= - (3/4) log2 (3/4) - (1/4) log2 (1/4) =0,811</a:t>
            </a:r>
          </a:p>
          <a:p>
            <a:r>
              <a:rPr lang="en-US"/>
              <a:t>◦ Entropy(Trainy)= - (2/3) log2 (2/3) - (1/3) log2 (1/3) =0,918</a:t>
            </a:r>
          </a:p>
          <a:p>
            <a:r>
              <a:rPr lang="en-US"/>
              <a:t>Gain(T, weather) = Entropy(T)- ((P(sunny)Entropy(Tsunny) + P(windy) Entropy(Twindy)+ P(rainy) Entropy(Trainy) )</a:t>
            </a:r>
          </a:p>
          <a:p>
            <a:r>
              <a:rPr lang="en-US"/>
              <a:t>=1,571- ((3/10)Entropy(Tsunny)+(4/10)Entropy(Twindy)+ (3/10)Entropy(Trainy)) Gain(T, weather) =0,70</a:t>
            </a:r>
          </a:p>
          <a:p>
            <a:r>
              <a:rPr lang="en-US"/>
              <a:t/>
            </a:r>
          </a:p>
          <a:p>
            <a:r>
              <a:rPr lang="en-US"/>
              <a:t>buradaki ornekteki gibi her bir özelliğin entropisi bulunur, oranlarıyla entropisi carpilip tum özelliklerin bu bilgileri toplanır ve kümenin entropisinden çıkartılır. Information gain bulunur.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bağımsız değişkenlerin belirlenen değerleri için, bağımlı değişkenin alacağı değeri belirleme problemine regresyon problemi denir.</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İlk önce veri kümesinin entropisi hesaplanır: </a:t>
            </a:r>
          </a:p>
          <a:p>
            <a:r>
              <a:rPr lang="en-US"/>
              <a:t>Haftasonu veri kümesindeki (T kümesi) 10 örnekten </a:t>
            </a:r>
          </a:p>
          <a:p>
            <a:r>
              <a:rPr lang="en-US"/>
              <a:t>◦ 6 örnek için karar sinema </a:t>
            </a:r>
          </a:p>
          <a:p>
            <a:r>
              <a:rPr lang="en-US"/>
              <a:t>◦ 2 örnek için karar tenis oynamak </a:t>
            </a:r>
          </a:p>
          <a:p>
            <a:r>
              <a:rPr lang="en-US"/>
              <a:t>◦ 1 örnek için karar evde kalmak ve </a:t>
            </a:r>
          </a:p>
          <a:p>
            <a:r>
              <a:rPr lang="en-US"/>
              <a:t>◦ 1 örnek için karar alışverişe gitmek olduğuna göre</a:t>
            </a:r>
          </a:p>
          <a:p>
            <a:r>
              <a:rPr lang="en-US"/>
              <a:t>Entropy:</a:t>
            </a:r>
          </a:p>
          <a:p>
            <a:r>
              <a:rPr lang="en-US"/>
              <a:t>H(T)= - (6/10) log2(6/10) - (2/10) log2(2/10) - (1/10) log2(1/10) - (1/10) log2(1/10) H(T)= 1,571</a:t>
            </a:r>
          </a:p>
          <a:p>
            <a:r>
              <a:rPr lang="en-US"/>
              <a:t/>
            </a:r>
          </a:p>
          <a:p>
            <a:r>
              <a:rPr lang="en-US"/>
              <a:t>gibi</a:t>
            </a:r>
          </a:p>
          <a:p>
            <a:r>
              <a:rPr lang="en-US"/>
              <a:t/>
            </a:r>
          </a:p>
          <a:p>
            <a:r>
              <a:rPr lang="en-US"/>
              <a:t>daha sonra :</a:t>
            </a:r>
          </a:p>
          <a:p>
            <a:r>
              <a:rPr lang="en-US"/>
              <a:t>Gain(T, weather)= ?</a:t>
            </a:r>
          </a:p>
          <a:p>
            <a:r>
              <a:rPr lang="en-US"/>
              <a:t>◦ Sunny=3 (1 Cinema, 2 Tennis)</a:t>
            </a:r>
          </a:p>
          <a:p>
            <a:r>
              <a:rPr lang="en-US"/>
              <a:t>◦ Windy=4 (3 Cinema, 1 Shopping)</a:t>
            </a:r>
          </a:p>
          <a:p>
            <a:r>
              <a:rPr lang="en-US"/>
              <a:t>◦ Rainy=3 (2 Cinema, 1 Stay in)</a:t>
            </a:r>
          </a:p>
          <a:p>
            <a:r>
              <a:rPr lang="en-US"/>
              <a:t>◦ Entropy(Tsunny)= - (1/3) log2 (1/3) - (2/3) log2 (2/3)=0,918</a:t>
            </a:r>
          </a:p>
          <a:p>
            <a:r>
              <a:rPr lang="en-US"/>
              <a:t>◦ Entropy(Twindy)= - (3/4) log2 (3/4) - (1/4) log2 (1/4) =0,811</a:t>
            </a:r>
          </a:p>
          <a:p>
            <a:r>
              <a:rPr lang="en-US"/>
              <a:t>◦ Entropy(Trainy)= - (2/3) log2 (2/3) - (1/3) log2 (1/3) =0,918</a:t>
            </a:r>
          </a:p>
          <a:p>
            <a:r>
              <a:rPr lang="en-US"/>
              <a:t>Gain(T, weather) = Entropy(T)- ((P(sunny)Entropy(Tsunny) + P(windy) Entropy(Twindy)+ P(rainy) Entropy(Trainy) )</a:t>
            </a:r>
          </a:p>
          <a:p>
            <a:r>
              <a:rPr lang="en-US"/>
              <a:t>=1,571- ((3/10)Entropy(Tsunny)+(4/10)Entropy(Twindy)+ (3/10)Entropy(Trainy)) Gain(T, weather) =0,70</a:t>
            </a:r>
          </a:p>
          <a:p>
            <a:r>
              <a:rPr lang="en-US"/>
              <a:t/>
            </a:r>
          </a:p>
          <a:p>
            <a:r>
              <a:rPr lang="en-US"/>
              <a:t>buradaki ornekteki gibi her bir özelliğin entropisi bulunur, oranlarıyla entropisi carpilip tum özelliklerin bu bilgileri toplanır ve kümenin entropisinden çıkartılır. Information gain bulunur.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İlk önce veri kümesinin entropisi hesaplanır: </a:t>
            </a:r>
          </a:p>
          <a:p>
            <a:r>
              <a:rPr lang="en-US"/>
              <a:t>Haftasonu veri kümesindeki (T kümesi) 10 örnekten </a:t>
            </a:r>
          </a:p>
          <a:p>
            <a:r>
              <a:rPr lang="en-US"/>
              <a:t>◦ 6 örnek için karar sinema </a:t>
            </a:r>
          </a:p>
          <a:p>
            <a:r>
              <a:rPr lang="en-US"/>
              <a:t>◦ 2 örnek için karar tenis oynamak </a:t>
            </a:r>
          </a:p>
          <a:p>
            <a:r>
              <a:rPr lang="en-US"/>
              <a:t>◦ 1 örnek için karar evde kalmak ve </a:t>
            </a:r>
          </a:p>
          <a:p>
            <a:r>
              <a:rPr lang="en-US"/>
              <a:t>◦ 1 örnek için karar alışverişe gitmek olduğuna göre</a:t>
            </a:r>
          </a:p>
          <a:p>
            <a:r>
              <a:rPr lang="en-US"/>
              <a:t>Entropy:</a:t>
            </a:r>
          </a:p>
          <a:p>
            <a:r>
              <a:rPr lang="en-US"/>
              <a:t>H(T)= - (6/10) log2(6/10) - (2/10) log2(2/10) - (1/10) log2(1/10) - (1/10) log2(1/10) H(T)= 1,571</a:t>
            </a:r>
          </a:p>
          <a:p>
            <a:r>
              <a:rPr lang="en-US"/>
              <a:t/>
            </a:r>
          </a:p>
          <a:p>
            <a:r>
              <a:rPr lang="en-US"/>
              <a:t>gibi</a:t>
            </a:r>
          </a:p>
          <a:p>
            <a:r>
              <a:rPr lang="en-US"/>
              <a:t/>
            </a:r>
          </a:p>
          <a:p>
            <a:r>
              <a:rPr lang="en-US"/>
              <a:t>daha sonra :</a:t>
            </a:r>
          </a:p>
          <a:p>
            <a:r>
              <a:rPr lang="en-US"/>
              <a:t>Gain(T, weather)= ?</a:t>
            </a:r>
          </a:p>
          <a:p>
            <a:r>
              <a:rPr lang="en-US"/>
              <a:t>◦ Sunny=3 (1 Cinema, 2 Tennis)</a:t>
            </a:r>
          </a:p>
          <a:p>
            <a:r>
              <a:rPr lang="en-US"/>
              <a:t>◦ Windy=4 (3 Cinema, 1 Shopping)</a:t>
            </a:r>
          </a:p>
          <a:p>
            <a:r>
              <a:rPr lang="en-US"/>
              <a:t>◦ Rainy=3 (2 Cinema, 1 Stay in)</a:t>
            </a:r>
          </a:p>
          <a:p>
            <a:r>
              <a:rPr lang="en-US"/>
              <a:t>◦ Entropy(Tsunny)= - (1/3) log2 (1/3) - (2/3) log2 (2/3)=0,918</a:t>
            </a:r>
          </a:p>
          <a:p>
            <a:r>
              <a:rPr lang="en-US"/>
              <a:t>◦ Entropy(Twindy)= - (3/4) log2 (3/4) - (1/4) log2 (1/4) =0,811</a:t>
            </a:r>
          </a:p>
          <a:p>
            <a:r>
              <a:rPr lang="en-US"/>
              <a:t>◦ Entropy(Trainy)= - (2/3) log2 (2/3) - (1/3) log2 (1/3) =0,918</a:t>
            </a:r>
          </a:p>
          <a:p>
            <a:r>
              <a:rPr lang="en-US"/>
              <a:t>Gain(T, weather) = Entropy(T)- ((P(sunny)Entropy(Tsunny) + P(windy) Entropy(Twindy)+ P(rainy) Entropy(Trainy) )</a:t>
            </a:r>
          </a:p>
          <a:p>
            <a:r>
              <a:rPr lang="en-US"/>
              <a:t>=1,571- ((3/10)Entropy(Tsunny)+(4/10)Entropy(Twindy)+ (3/10)Entropy(Trainy)) Gain(T, weather) =0,70</a:t>
            </a:r>
          </a:p>
          <a:p>
            <a:r>
              <a:rPr lang="en-US"/>
              <a:t/>
            </a:r>
          </a:p>
          <a:p>
            <a:r>
              <a:rPr lang="en-US"/>
              <a:t>buradaki ornekteki gibi her bir özelliğin entropisi bulunur, oranlarıyla entropisi carpilip tum özelliklerin bu bilgileri toplanır ve kümenin entropisinden çıkartılır. Information gain bulunur.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İleri Beslemeli Ağlar: İleri beslemeli yapay sinir ağlarında aktarılan bilgiler sadece ileri doğru hareket eder yani girişten çıkışa doğru bir hareket söz konusudur. Bir katmandaki nöronlar sadece kendinden sonra gelen katmana gider, ardından sonuç(çıkış) katmanına geçer. İleri beslemeli yapay sinir ağları, giriş katmanındayken dışarıdan gelen bilgilere herhangi bir değişiklik yapmadan bir sonraki katmana aktarır. Bu süreç içinde bilgi, orta ve çıkış katmanında fonksiyonlarla belli bir ağırlığa sahip olur ve çıkış nöronuna yönlendirir.</a:t>
            </a:r>
          </a:p>
          <a:p>
            <a:r>
              <a:rPr lang="en-US"/>
              <a:t/>
            </a:r>
          </a:p>
          <a:p>
            <a:r>
              <a:rPr lang="en-US"/>
              <a:t/>
            </a:r>
          </a:p>
          <a:p>
            <a:r>
              <a:rPr lang="en-US"/>
              <a:t>Geri Beslemeli Yapay Sinir Ağları: En az bir hücrenin çıkışı, diğer herhangi bir hücreye giriş olarak verilir bundan dolayı genellikle geri beslemeli yapay sinir ağlarında bir geciktirme eleman üzerinden yapılır. Besleme işlemi bir katmandaki hücreler arasında olmayabilir, bu sebeple doğrusal ilişkinin varlığından söz edilemez. Bu sebeple yapay sinir ağlarının geri beslemenin yapısı veri setine göre değişkenlik gösterebilir.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4.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5.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9.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24.jpe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2.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186874" y="878414"/>
            <a:ext cx="7630627" cy="8530172"/>
          </a:xfrm>
          <a:prstGeom prst="rect">
            <a:avLst/>
          </a:prstGeom>
        </p:spPr>
      </p:pic>
      <p:sp>
        <p:nvSpPr>
          <p:cNvPr name="TextBox 3" id="3"/>
          <p:cNvSpPr txBox="true"/>
          <p:nvPr/>
        </p:nvSpPr>
        <p:spPr>
          <a:xfrm rot="0">
            <a:off x="574051" y="1194498"/>
            <a:ext cx="8588999" cy="3949002"/>
          </a:xfrm>
          <a:prstGeom prst="rect">
            <a:avLst/>
          </a:prstGeom>
        </p:spPr>
        <p:txBody>
          <a:bodyPr anchor="t" rtlCol="false" tIns="0" lIns="0" bIns="0" rIns="0">
            <a:spAutoFit/>
          </a:bodyPr>
          <a:lstStyle/>
          <a:p>
            <a:pPr>
              <a:lnSpc>
                <a:spcPts val="7722"/>
              </a:lnSpc>
            </a:pPr>
            <a:r>
              <a:rPr lang="en-US" sz="7722" spc="-154">
                <a:solidFill>
                  <a:srgbClr val="2D1A0E"/>
                </a:solidFill>
                <a:latin typeface="Josefin Sans Bold"/>
              </a:rPr>
              <a:t>Makine Öğrenimi Teknikleriyle Şeker Hastalığının Tahmini </a:t>
            </a:r>
          </a:p>
        </p:txBody>
      </p:sp>
      <p:sp>
        <p:nvSpPr>
          <p:cNvPr name="AutoShape 4" id="4"/>
          <p:cNvSpPr/>
          <p:nvPr/>
        </p:nvSpPr>
        <p:spPr>
          <a:xfrm rot="0">
            <a:off x="549477" y="8128367"/>
            <a:ext cx="8594523" cy="0"/>
          </a:xfrm>
          <a:prstGeom prst="line">
            <a:avLst/>
          </a:prstGeom>
          <a:ln cap="flat" w="38100">
            <a:solidFill>
              <a:srgbClr val="000000"/>
            </a:solidFill>
            <a:prstDash val="solid"/>
            <a:headEnd type="none" len="sm" w="sm"/>
            <a:tailEnd type="none" len="sm" w="sm"/>
          </a:ln>
        </p:spPr>
      </p:sp>
      <p:sp>
        <p:nvSpPr>
          <p:cNvPr name="TextBox 5" id="5"/>
          <p:cNvSpPr txBox="true"/>
          <p:nvPr/>
        </p:nvSpPr>
        <p:spPr>
          <a:xfrm rot="0">
            <a:off x="1372567" y="8807799"/>
            <a:ext cx="4976217" cy="930849"/>
          </a:xfrm>
          <a:prstGeom prst="rect">
            <a:avLst/>
          </a:prstGeom>
        </p:spPr>
        <p:txBody>
          <a:bodyPr anchor="t" rtlCol="false" tIns="0" lIns="0" bIns="0" rIns="0">
            <a:spAutoFit/>
          </a:bodyPr>
          <a:lstStyle/>
          <a:p>
            <a:pPr algn="ctr">
              <a:lnSpc>
                <a:spcPts val="7022"/>
              </a:lnSpc>
              <a:spcBef>
                <a:spcPct val="0"/>
              </a:spcBef>
            </a:pPr>
            <a:r>
              <a:rPr lang="en-US" sz="7022" spc="-140">
                <a:solidFill>
                  <a:srgbClr val="2D1A0E"/>
                </a:solidFill>
                <a:latin typeface="Garet"/>
              </a:rPr>
              <a:t>Berk TUNÇ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6024572" y="4157005"/>
            <a:ext cx="6371103" cy="5487007"/>
          </a:xfrm>
          <a:prstGeom prst="rect">
            <a:avLst/>
          </a:prstGeom>
        </p:spPr>
      </p:pic>
      <p:sp>
        <p:nvSpPr>
          <p:cNvPr name="TextBox 3" id="3"/>
          <p:cNvSpPr txBox="true"/>
          <p:nvPr/>
        </p:nvSpPr>
        <p:spPr>
          <a:xfrm rot="0">
            <a:off x="1028700" y="933450"/>
            <a:ext cx="16362848" cy="4007052"/>
          </a:xfrm>
          <a:prstGeom prst="rect">
            <a:avLst/>
          </a:prstGeom>
        </p:spPr>
        <p:txBody>
          <a:bodyPr anchor="t" rtlCol="false" tIns="0" lIns="0" bIns="0" rIns="0">
            <a:spAutoFit/>
          </a:bodyPr>
          <a:lstStyle/>
          <a:p>
            <a:pPr marL="662294" indent="-331147" lvl="1">
              <a:lnSpc>
                <a:spcPts val="4601"/>
              </a:lnSpc>
              <a:buFont typeface="Arial"/>
              <a:buChar char="•"/>
            </a:pPr>
            <a:r>
              <a:rPr lang="en-US" sz="3067">
                <a:solidFill>
                  <a:srgbClr val="2D1A0E"/>
                </a:solidFill>
                <a:latin typeface="Barlow SemiCondensed Bold"/>
              </a:rPr>
              <a:t>Random forest modelinin diğer bir özelliği bize özniteliklerin ne kadar önemli olduğunu vermesi. (Bir özniteliğin önemli olması demek o özniteliğin bağımlı değişkendeki varyansın açıklanmasına ne kadar katkı yaptığıyla alakalı.) Rassal Orman algoritmasına x sayıda öznitelik verip en faydalı y tanesini seçmesini isteyebiliriz ve istersek bu bilgiyi istediğimiz başka bir modelde kullanabiliriz.</a:t>
            </a:r>
          </a:p>
          <a:p>
            <a:pPr>
              <a:lnSpc>
                <a:spcPts val="4601"/>
              </a:lnSpc>
            </a:pPr>
          </a:p>
          <a:p>
            <a:pPr>
              <a:lnSpc>
                <a:spcPts val="4601"/>
              </a:lnSpc>
            </a:pPr>
          </a:p>
          <a:p>
            <a:pPr>
              <a:lnSpc>
                <a:spcPts val="4601"/>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15770"/>
            <a:ext cx="14171220" cy="7351416"/>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Yapay sinir ağı, hayvanın sinir ağı davranışlarını taklit eden bir matematik modelidir. </a:t>
            </a:r>
          </a:p>
          <a:p>
            <a:pPr marL="820421" indent="-410210" lvl="1">
              <a:lnSpc>
                <a:spcPts val="5700"/>
              </a:lnSpc>
              <a:buFont typeface="Arial"/>
              <a:buChar char="•"/>
            </a:pPr>
            <a:r>
              <a:rPr lang="en-US" sz="3800">
                <a:solidFill>
                  <a:srgbClr val="2D1A0E"/>
                </a:solidFill>
                <a:latin typeface="Barlow SemiCondensed Bold"/>
              </a:rPr>
              <a:t>Bağlantıların tarzına göre, sinir ağı modeli ileri besleme ağı ve geri besleme ağı olarak ayrılabilir. Bu yazıda, sigmoid gizli ve softmax çıkış nöronlarına sahip iki katmanlı bir geri bildirim ağı olan MATLAB'de Neural Pattern Recognition uygulaması kullanılmış.</a:t>
            </a:r>
          </a:p>
          <a:p>
            <a:pPr>
              <a:lnSpc>
                <a:spcPts val="5700"/>
              </a:lnSpc>
            </a:pPr>
          </a:p>
          <a:p>
            <a:pPr>
              <a:lnSpc>
                <a:spcPts val="5700"/>
              </a:lnSpc>
            </a:pPr>
          </a:p>
          <a:p>
            <a:pPr>
              <a:lnSpc>
                <a:spcPts val="4198"/>
              </a:lnSpc>
            </a:pPr>
          </a:p>
          <a:p>
            <a:pPr>
              <a:lnSpc>
                <a:spcPts val="4198"/>
              </a:lnSpc>
            </a:pPr>
          </a:p>
          <a:p>
            <a:pPr>
              <a:lnSpc>
                <a:spcPts val="4198"/>
              </a:lnSpc>
            </a:pPr>
          </a:p>
        </p:txBody>
      </p:sp>
      <p:pic>
        <p:nvPicPr>
          <p:cNvPr name="Picture 3" id="3"/>
          <p:cNvPicPr>
            <a:picLocks noChangeAspect="true"/>
          </p:cNvPicPr>
          <p:nvPr/>
        </p:nvPicPr>
        <p:blipFill>
          <a:blip r:embed="rId3"/>
          <a:srcRect l="0" t="0" r="0" b="0"/>
          <a:stretch>
            <a:fillRect/>
          </a:stretch>
        </p:blipFill>
        <p:spPr>
          <a:xfrm flipH="false" flipV="false" rot="0">
            <a:off x="5282315" y="6287787"/>
            <a:ext cx="12824361" cy="3643690"/>
          </a:xfrm>
          <a:prstGeom prst="rect">
            <a:avLst/>
          </a:prstGeom>
        </p:spPr>
      </p:pic>
      <p:sp>
        <p:nvSpPr>
          <p:cNvPr name="TextBox 4" id="4"/>
          <p:cNvSpPr txBox="true"/>
          <p:nvPr/>
        </p:nvSpPr>
        <p:spPr>
          <a:xfrm rot="0">
            <a:off x="1028700" y="923925"/>
            <a:ext cx="6659017" cy="906145"/>
          </a:xfrm>
          <a:prstGeom prst="rect">
            <a:avLst/>
          </a:prstGeom>
        </p:spPr>
        <p:txBody>
          <a:bodyPr anchor="t" rtlCol="false" tIns="0" lIns="0" bIns="0" rIns="0">
            <a:spAutoFit/>
          </a:bodyPr>
          <a:lstStyle/>
          <a:p>
            <a:pPr algn="ctr">
              <a:lnSpc>
                <a:spcPts val="7279"/>
              </a:lnSpc>
            </a:pPr>
            <a:r>
              <a:rPr lang="en-US" sz="5199">
                <a:solidFill>
                  <a:srgbClr val="2D1A0E"/>
                </a:solidFill>
                <a:latin typeface="DejaVu Serif Bold"/>
              </a:rPr>
              <a:t>Yapay Sinir Ağları</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144000" y="-23537"/>
            <a:ext cx="8245089" cy="85629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Giriş vektörünün x⃗, ağırlık vektörünün w⃗ ve aktivasyon fonksiyonunun bir sigmoid fonksiyon olduğunu varsayarsak, çıktı şöyle olur:</a:t>
            </a:r>
          </a:p>
          <a:p>
            <a:pPr marL="1295400" indent="-431800" lvl="2">
              <a:lnSpc>
                <a:spcPts val="4500"/>
              </a:lnSpc>
              <a:buFont typeface="Arial"/>
              <a:buChar char="⚬"/>
            </a:pPr>
            <a:r>
              <a:rPr lang="en-US" sz="3000">
                <a:solidFill>
                  <a:srgbClr val="2D1A0E"/>
                </a:solidFill>
                <a:latin typeface="Barlow SemiCondensed Bold"/>
              </a:rPr>
              <a:t>//</a:t>
            </a:r>
          </a:p>
          <a:p>
            <a:pPr marL="1295400" indent="-431800" lvl="2">
              <a:lnSpc>
                <a:spcPts val="4500"/>
              </a:lnSpc>
              <a:buFont typeface="Arial"/>
              <a:buChar char="⚬"/>
            </a:pPr>
          </a:p>
          <a:p>
            <a:pPr marL="1295400" indent="-431800" lvl="2">
              <a:lnSpc>
                <a:spcPts val="4500"/>
              </a:lnSpc>
              <a:buFont typeface="Arial"/>
              <a:buChar char="⚬"/>
            </a:pPr>
            <a:r>
              <a:rPr lang="en-US" sz="3000">
                <a:solidFill>
                  <a:srgbClr val="2D1A0E"/>
                </a:solidFill>
                <a:latin typeface="Barlow SemiCondensed Bold"/>
              </a:rPr>
              <a:t>Sigmoid ise:</a:t>
            </a:r>
          </a:p>
          <a:p>
            <a:pPr marL="1295400" indent="-431800" lvl="2">
              <a:lnSpc>
                <a:spcPts val="4500"/>
              </a:lnSpc>
              <a:buFont typeface="Arial"/>
              <a:buChar char="⚬"/>
            </a:pPr>
          </a:p>
          <a:p>
            <a:pPr marL="1295400" indent="-431800" lvl="2">
              <a:lnSpc>
                <a:spcPts val="4500"/>
              </a:lnSpc>
              <a:buFont typeface="Arial"/>
              <a:buChar char="⚬"/>
            </a:pPr>
          </a:p>
          <a:p>
            <a:pPr marL="647700" indent="-323850" lvl="1">
              <a:lnSpc>
                <a:spcPts val="4500"/>
              </a:lnSpc>
              <a:buFont typeface="Arial"/>
              <a:buChar char="•"/>
            </a:pPr>
            <a:r>
              <a:rPr lang="en-US" sz="3000">
                <a:solidFill>
                  <a:srgbClr val="2D1A0E"/>
                </a:solidFill>
                <a:latin typeface="Barlow SemiCondensed Bold"/>
              </a:rPr>
              <a:t>Bias değeri(b): Çıktı değerini kontrol edebilmeyi sağlayan sabit değerdir.  </a:t>
            </a:r>
          </a:p>
          <a:p>
            <a:pPr>
              <a:lnSpc>
                <a:spcPts val="4500"/>
              </a:lnSpc>
            </a:pPr>
          </a:p>
          <a:p>
            <a:pPr>
              <a:lnSpc>
                <a:spcPts val="4500"/>
              </a:lnSpc>
            </a:pPr>
          </a:p>
          <a:p>
            <a:pPr>
              <a:lnSpc>
                <a:spcPts val="4500"/>
              </a:lnSpc>
            </a:pPr>
          </a:p>
          <a:p>
            <a:pPr>
              <a:lnSpc>
                <a:spcPts val="4500"/>
              </a:lnSpc>
            </a:pPr>
          </a:p>
          <a:p>
            <a:pPr>
              <a:lnSpc>
                <a:spcPts val="4500"/>
              </a:lnSpc>
            </a:pPr>
          </a:p>
        </p:txBody>
      </p:sp>
      <p:pic>
        <p:nvPicPr>
          <p:cNvPr name="Picture 3" id="3"/>
          <p:cNvPicPr>
            <a:picLocks noChangeAspect="true"/>
          </p:cNvPicPr>
          <p:nvPr/>
        </p:nvPicPr>
        <p:blipFill>
          <a:blip r:embed="rId3"/>
          <a:srcRect l="0" t="0" r="0" b="0"/>
          <a:stretch>
            <a:fillRect/>
          </a:stretch>
        </p:blipFill>
        <p:spPr>
          <a:xfrm flipH="false" flipV="false" rot="0">
            <a:off x="9996411" y="1889119"/>
            <a:ext cx="3013315" cy="871777"/>
          </a:xfrm>
          <a:prstGeom prst="rect">
            <a:avLst/>
          </a:prstGeom>
        </p:spPr>
      </p:pic>
      <p:pic>
        <p:nvPicPr>
          <p:cNvPr name="Picture 4" id="4"/>
          <p:cNvPicPr>
            <a:picLocks noChangeAspect="true"/>
          </p:cNvPicPr>
          <p:nvPr/>
        </p:nvPicPr>
        <p:blipFill>
          <a:blip r:embed="rId4"/>
          <a:srcRect l="0" t="0" r="0" b="0"/>
          <a:stretch>
            <a:fillRect/>
          </a:stretch>
        </p:blipFill>
        <p:spPr>
          <a:xfrm flipH="false" flipV="false" rot="0">
            <a:off x="9996411" y="3547551"/>
            <a:ext cx="3270133" cy="934324"/>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9967883" y="6048357"/>
            <a:ext cx="6737976" cy="3871822"/>
          </a:xfrm>
          <a:prstGeom prst="rect">
            <a:avLst/>
          </a:prstGeom>
        </p:spPr>
      </p:pic>
      <p:sp>
        <p:nvSpPr>
          <p:cNvPr name="TextBox 6" id="6"/>
          <p:cNvSpPr txBox="true"/>
          <p:nvPr/>
        </p:nvSpPr>
        <p:spPr>
          <a:xfrm rot="0">
            <a:off x="745312" y="923925"/>
            <a:ext cx="8247548" cy="79914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Yapay sinir ağları, veri setini öğrenerek genelleştirme yaparak istenilen görevi yerine getirir. </a:t>
            </a:r>
          </a:p>
          <a:p>
            <a:pPr marL="647700" indent="-323850" lvl="1">
              <a:lnSpc>
                <a:spcPts val="4500"/>
              </a:lnSpc>
              <a:buFont typeface="Arial"/>
              <a:buChar char="•"/>
            </a:pPr>
            <a:r>
              <a:rPr lang="en-US" sz="3000">
                <a:solidFill>
                  <a:srgbClr val="2D1A0E"/>
                </a:solidFill>
                <a:latin typeface="Barlow SemiCondensed Bold"/>
              </a:rPr>
              <a:t>Ağırlıklar eğitim veri seti üzerinde belirlenir ve zamanla daha güçlü ve az sapmalı bir yapıya dönüşür. </a:t>
            </a:r>
          </a:p>
          <a:p>
            <a:pPr marL="647700" indent="-323850" lvl="1">
              <a:lnSpc>
                <a:spcPts val="4500"/>
              </a:lnSpc>
              <a:buFont typeface="Arial"/>
              <a:buChar char="•"/>
            </a:pPr>
            <a:r>
              <a:rPr lang="en-US" sz="3000">
                <a:solidFill>
                  <a:srgbClr val="2D1A0E"/>
                </a:solidFill>
                <a:latin typeface="Barlow SemiCondensed Bold"/>
              </a:rPr>
              <a:t>Yapının kaç gizli katman ve nöron olacağı deneme yanılma yoluyla belirlenir. Bu ağda gizli katman sayısı 10 olarak ayarlanarak daha iyi performans alınır. </a:t>
            </a:r>
          </a:p>
          <a:p>
            <a:pPr>
              <a:lnSpc>
                <a:spcPts val="4500"/>
              </a:lnSpc>
            </a:pPr>
          </a:p>
          <a:p>
            <a:pPr>
              <a:lnSpc>
                <a:spcPts val="4500"/>
              </a:lnSpc>
            </a:pPr>
          </a:p>
          <a:p>
            <a:pPr>
              <a:lnSpc>
                <a:spcPts val="4500"/>
              </a:lnSpc>
            </a:pPr>
          </a:p>
          <a:p>
            <a:pPr>
              <a:lnSpc>
                <a:spcPts val="4500"/>
              </a:lnSpc>
            </a:pP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739240" y="2130425"/>
            <a:ext cx="14171220" cy="4979691"/>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Öznitelikleri seçme yöntemleri, gereksiz özniteliklerden kaçınarak, sayılarını azaltabilir. Birçok öznitelik seçim yöntemi vardır. Bu çalışma, boyutsallığı azaltmak için PCA ve Minimum Fazlalık Maksimum İlgililik (mRMR) kullanır.</a:t>
            </a:r>
          </a:p>
          <a:p>
            <a:pPr>
              <a:lnSpc>
                <a:spcPts val="4198"/>
              </a:lnSpc>
            </a:pPr>
          </a:p>
          <a:p>
            <a:pPr>
              <a:lnSpc>
                <a:spcPts val="4198"/>
              </a:lnSpc>
            </a:pPr>
          </a:p>
          <a:p>
            <a:pPr>
              <a:lnSpc>
                <a:spcPts val="4198"/>
              </a:lnSpc>
            </a:pPr>
          </a:p>
          <a:p>
            <a:pPr>
              <a:lnSpc>
                <a:spcPts val="4198"/>
              </a:lnSpc>
            </a:pPr>
          </a:p>
        </p:txBody>
      </p:sp>
      <p:sp>
        <p:nvSpPr>
          <p:cNvPr name="TextBox 3" id="3"/>
          <p:cNvSpPr txBox="true"/>
          <p:nvPr/>
        </p:nvSpPr>
        <p:spPr>
          <a:xfrm rot="0">
            <a:off x="1028700" y="1085850"/>
            <a:ext cx="8826756" cy="1158875"/>
          </a:xfrm>
          <a:prstGeom prst="rect">
            <a:avLst/>
          </a:prstGeom>
        </p:spPr>
        <p:txBody>
          <a:bodyPr anchor="t" rtlCol="false" tIns="0" lIns="0" bIns="0" rIns="0">
            <a:spAutoFit/>
          </a:bodyPr>
          <a:lstStyle/>
          <a:p>
            <a:pPr>
              <a:lnSpc>
                <a:spcPts val="8800"/>
              </a:lnSpc>
            </a:pPr>
            <a:r>
              <a:rPr lang="en-US" sz="8000">
                <a:solidFill>
                  <a:srgbClr val="2D1A0E"/>
                </a:solidFill>
                <a:latin typeface="Josefin Sans Bold"/>
              </a:rPr>
              <a:t>Öznitelik Seçimi </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892870" y="1715770"/>
            <a:ext cx="14171220" cy="7351416"/>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PCA verideki gerekli bilgileri ortaya çıkarmada oldukça etkili bir yöntemdir. Temel mantık çok boyutlu bir veriyi, verideki temel özellikleri yakalayarak daha az sayıda değişkenle göstermektir.</a:t>
            </a:r>
          </a:p>
          <a:p>
            <a:pPr marL="820421" indent="-410210" lvl="1">
              <a:lnSpc>
                <a:spcPts val="5700"/>
              </a:lnSpc>
              <a:buFont typeface="Arial"/>
              <a:buChar char="•"/>
            </a:pPr>
            <a:r>
              <a:rPr lang="en-US" sz="3800">
                <a:solidFill>
                  <a:srgbClr val="2D1A0E"/>
                </a:solidFill>
                <a:latin typeface="Barlow SemiCondensed Bold"/>
              </a:rPr>
              <a:t>Bu yöntem, yüksek korelasyonlu değişkenleri bir araya getirerek, verilerdeki en çok varyasyonu oluşturan “temel bileşenler” olarak adlandırılan daha az sayıda yapay değişken kümesi oluşturur.</a:t>
            </a:r>
          </a:p>
          <a:p>
            <a:pPr>
              <a:lnSpc>
                <a:spcPts val="5700"/>
              </a:lnSpc>
            </a:pPr>
          </a:p>
          <a:p>
            <a:pPr>
              <a:lnSpc>
                <a:spcPts val="5700"/>
              </a:lnSpc>
            </a:pPr>
          </a:p>
          <a:p>
            <a:pPr>
              <a:lnSpc>
                <a:spcPts val="4198"/>
              </a:lnSpc>
            </a:pPr>
          </a:p>
          <a:p>
            <a:pPr>
              <a:lnSpc>
                <a:spcPts val="4198"/>
              </a:lnSpc>
            </a:pPr>
          </a:p>
          <a:p>
            <a:pPr>
              <a:lnSpc>
                <a:spcPts val="4198"/>
              </a:lnSpc>
            </a:pPr>
          </a:p>
        </p:txBody>
      </p:sp>
      <p:sp>
        <p:nvSpPr>
          <p:cNvPr name="TextBox 3" id="3"/>
          <p:cNvSpPr txBox="true"/>
          <p:nvPr/>
        </p:nvSpPr>
        <p:spPr>
          <a:xfrm rot="0">
            <a:off x="1028700" y="923925"/>
            <a:ext cx="9868644" cy="906145"/>
          </a:xfrm>
          <a:prstGeom prst="rect">
            <a:avLst/>
          </a:prstGeom>
        </p:spPr>
        <p:txBody>
          <a:bodyPr anchor="t" rtlCol="false" tIns="0" lIns="0" bIns="0" rIns="0">
            <a:spAutoFit/>
          </a:bodyPr>
          <a:lstStyle/>
          <a:p>
            <a:pPr algn="ctr">
              <a:lnSpc>
                <a:spcPts val="7279"/>
              </a:lnSpc>
            </a:pPr>
            <a:r>
              <a:rPr lang="en-US" sz="5199">
                <a:solidFill>
                  <a:srgbClr val="2D1A0E"/>
                </a:solidFill>
                <a:latin typeface="DejaVu Serif Bold"/>
              </a:rPr>
              <a:t>Temel Bileşenler Analizi</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058390" y="1715770"/>
            <a:ext cx="14171220" cy="9523116"/>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mRMR, özniteliklerin maksimum Öklid mesafelerine sahip olmasını veya ikili olarak en aza indirgenmiş korelasyonlara sahip olmasını sağlar.</a:t>
            </a:r>
          </a:p>
          <a:p>
            <a:pPr marL="820421" indent="-410210" lvl="1">
              <a:lnSpc>
                <a:spcPts val="5700"/>
              </a:lnSpc>
              <a:buFont typeface="Arial"/>
              <a:buChar char="•"/>
            </a:pPr>
            <a:r>
              <a:rPr lang="en-US" sz="3800">
                <a:solidFill>
                  <a:srgbClr val="2D1A0E"/>
                </a:solidFill>
                <a:latin typeface="Barlow SemiCondensed Bold"/>
              </a:rPr>
              <a:t>MRMR yinelemeli olarak çalışır. Her yinelemede, en iyi özelliği (bir kurala göre) tanımlar ve onu seçilen özellikler sepetine ekler. Bir özellik sepete girdikten sonra bir daha çıkamaz.</a:t>
            </a:r>
          </a:p>
          <a:p>
            <a:pPr marL="820421" indent="-410210" lvl="1">
              <a:lnSpc>
                <a:spcPts val="5700"/>
              </a:lnSpc>
              <a:buFont typeface="Arial"/>
              <a:buChar char="•"/>
            </a:pPr>
            <a:r>
              <a:rPr lang="en-US" sz="3800">
                <a:solidFill>
                  <a:srgbClr val="2D1A0E"/>
                </a:solidFill>
                <a:latin typeface="Barlow SemiCondensed Bold"/>
              </a:rPr>
              <a:t>Her yinelemede, hedef değişkene göre maksimum ilgi düzeyine ve önceki yinelemelerde seçilen özelliklere göre minimum fazlalığa sahip özelliği seçmek istediğimiz için böyle adlandırılır.</a:t>
            </a:r>
          </a:p>
          <a:p>
            <a:pPr>
              <a:lnSpc>
                <a:spcPts val="5700"/>
              </a:lnSpc>
            </a:pPr>
          </a:p>
          <a:p>
            <a:pPr>
              <a:lnSpc>
                <a:spcPts val="5700"/>
              </a:lnSpc>
            </a:pPr>
          </a:p>
          <a:p>
            <a:pPr>
              <a:lnSpc>
                <a:spcPts val="4198"/>
              </a:lnSpc>
            </a:pPr>
          </a:p>
          <a:p>
            <a:pPr>
              <a:lnSpc>
                <a:spcPts val="4198"/>
              </a:lnSpc>
            </a:pPr>
          </a:p>
          <a:p>
            <a:pPr>
              <a:lnSpc>
                <a:spcPts val="4198"/>
              </a:lnSpc>
            </a:pPr>
          </a:p>
        </p:txBody>
      </p:sp>
      <p:sp>
        <p:nvSpPr>
          <p:cNvPr name="TextBox 3" id="3"/>
          <p:cNvSpPr txBox="true"/>
          <p:nvPr/>
        </p:nvSpPr>
        <p:spPr>
          <a:xfrm rot="0">
            <a:off x="1028700" y="923925"/>
            <a:ext cx="15821815" cy="906145"/>
          </a:xfrm>
          <a:prstGeom prst="rect">
            <a:avLst/>
          </a:prstGeom>
        </p:spPr>
        <p:txBody>
          <a:bodyPr anchor="t" rtlCol="false" tIns="0" lIns="0" bIns="0" rIns="0">
            <a:spAutoFit/>
          </a:bodyPr>
          <a:lstStyle/>
          <a:p>
            <a:pPr algn="ctr">
              <a:lnSpc>
                <a:spcPts val="7279"/>
              </a:lnSpc>
            </a:pPr>
            <a:r>
              <a:rPr lang="en-US" sz="5199">
                <a:solidFill>
                  <a:srgbClr val="2D1A0E"/>
                </a:solidFill>
                <a:latin typeface="DejaVu Serif Bold"/>
              </a:rPr>
              <a:t>Minimum Fazlalık Maksimum İlgililik</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085850"/>
            <a:ext cx="10253163" cy="1158875"/>
          </a:xfrm>
          <a:prstGeom prst="rect">
            <a:avLst/>
          </a:prstGeom>
        </p:spPr>
        <p:txBody>
          <a:bodyPr anchor="t" rtlCol="false" tIns="0" lIns="0" bIns="0" rIns="0">
            <a:spAutoFit/>
          </a:bodyPr>
          <a:lstStyle/>
          <a:p>
            <a:pPr>
              <a:lnSpc>
                <a:spcPts val="8800"/>
              </a:lnSpc>
            </a:pPr>
            <a:r>
              <a:rPr lang="en-US" sz="8000">
                <a:solidFill>
                  <a:srgbClr val="2D1A0E"/>
                </a:solidFill>
                <a:latin typeface="Josefin Sans Bold"/>
              </a:rPr>
              <a:t>Ölçüm</a:t>
            </a:r>
          </a:p>
        </p:txBody>
      </p:sp>
      <p:sp>
        <p:nvSpPr>
          <p:cNvPr name="TextBox 3" id="3"/>
          <p:cNvSpPr txBox="true"/>
          <p:nvPr/>
        </p:nvSpPr>
        <p:spPr>
          <a:xfrm rot="0">
            <a:off x="1028700" y="1958235"/>
            <a:ext cx="16350472" cy="2328373"/>
          </a:xfrm>
          <a:prstGeom prst="rect">
            <a:avLst/>
          </a:prstGeom>
        </p:spPr>
        <p:txBody>
          <a:bodyPr anchor="t" rtlCol="false" tIns="0" lIns="0" bIns="0" rIns="0">
            <a:spAutoFit/>
          </a:bodyPr>
          <a:lstStyle/>
          <a:p>
            <a:pPr marL="542573" indent="-271286" lvl="1">
              <a:lnSpc>
                <a:spcPts val="3769"/>
              </a:lnSpc>
              <a:buFont typeface="Arial"/>
              <a:buChar char="•"/>
            </a:pPr>
            <a:r>
              <a:rPr lang="en-US" sz="2513">
                <a:solidFill>
                  <a:srgbClr val="2D1A0E"/>
                </a:solidFill>
                <a:latin typeface="Barlow SemiCondensed Bold"/>
              </a:rPr>
              <a:t>Bu çalışmada, sınıflandırılmış etkinliği ölçmek için duyarlılık(sensitivity) (SN), özgüllük (specificity) (SP), doğruluk (Accuracy) (ACC) ve sınıflandırılmış etkinliği ölçmek için Matthews korelasyon katsayısı (MCC) kullanılır. Formüller:</a:t>
            </a:r>
          </a:p>
          <a:p>
            <a:pPr marL="1085145" indent="-361715" lvl="2">
              <a:lnSpc>
                <a:spcPts val="3769"/>
              </a:lnSpc>
              <a:buFont typeface="Arial"/>
              <a:buChar char="⚬"/>
            </a:pPr>
          </a:p>
          <a:p>
            <a:pPr>
              <a:lnSpc>
                <a:spcPts val="3769"/>
              </a:lnSpc>
            </a:pPr>
          </a:p>
          <a:p>
            <a:pPr>
              <a:lnSpc>
                <a:spcPts val="3769"/>
              </a:lnSpc>
            </a:pPr>
          </a:p>
        </p:txBody>
      </p:sp>
      <p:pic>
        <p:nvPicPr>
          <p:cNvPr name="Picture 4" id="4"/>
          <p:cNvPicPr>
            <a:picLocks noChangeAspect="true"/>
          </p:cNvPicPr>
          <p:nvPr/>
        </p:nvPicPr>
        <p:blipFill>
          <a:blip r:embed="rId3"/>
          <a:srcRect l="0" t="0" r="0" b="49963"/>
          <a:stretch>
            <a:fillRect/>
          </a:stretch>
        </p:blipFill>
        <p:spPr>
          <a:xfrm flipH="false" flipV="false" rot="0">
            <a:off x="1546483" y="2929849"/>
            <a:ext cx="9870812" cy="2213651"/>
          </a:xfrm>
          <a:prstGeom prst="rect">
            <a:avLst/>
          </a:prstGeom>
        </p:spPr>
      </p:pic>
      <p:sp>
        <p:nvSpPr>
          <p:cNvPr name="TextBox 5" id="5"/>
          <p:cNvSpPr txBox="true"/>
          <p:nvPr/>
        </p:nvSpPr>
        <p:spPr>
          <a:xfrm rot="0">
            <a:off x="1028700" y="9452419"/>
            <a:ext cx="8245089" cy="549910"/>
          </a:xfrm>
          <a:prstGeom prst="rect">
            <a:avLst/>
          </a:prstGeom>
        </p:spPr>
        <p:txBody>
          <a:bodyPr anchor="t" rtlCol="false" tIns="0" lIns="0" bIns="0" rIns="0">
            <a:spAutoFit/>
          </a:bodyPr>
          <a:lstStyle/>
          <a:p>
            <a:pPr algn="ctr">
              <a:lnSpc>
                <a:spcPts val="2239"/>
              </a:lnSpc>
            </a:pPr>
            <a:r>
              <a:rPr lang="en-US" sz="1599">
                <a:solidFill>
                  <a:srgbClr val="2D1A0E"/>
                </a:solidFill>
                <a:latin typeface="Abril Fatface"/>
              </a:rPr>
              <a:t>*Sınıflandırılmış Etkinlik: Her sınıf için hesaplanan sınıflandırma etkinliği ve tüm sınıfların ağırlıklı ortalamaları.</a:t>
            </a:r>
          </a:p>
        </p:txBody>
      </p:sp>
      <p:sp>
        <p:nvSpPr>
          <p:cNvPr name="TextBox 6" id="6"/>
          <p:cNvSpPr txBox="true"/>
          <p:nvPr/>
        </p:nvSpPr>
        <p:spPr>
          <a:xfrm rot="0">
            <a:off x="4979734" y="3289849"/>
            <a:ext cx="11530379" cy="7598430"/>
          </a:xfrm>
          <a:prstGeom prst="rect">
            <a:avLst/>
          </a:prstGeom>
        </p:spPr>
        <p:txBody>
          <a:bodyPr anchor="t" rtlCol="false" tIns="0" lIns="0" bIns="0" rIns="0">
            <a:spAutoFit/>
          </a:bodyPr>
          <a:lstStyle/>
          <a:p>
            <a:pPr marL="538886" indent="-269443" lvl="1">
              <a:lnSpc>
                <a:spcPts val="3743"/>
              </a:lnSpc>
              <a:buFont typeface="Arial"/>
              <a:buChar char="•"/>
            </a:pPr>
            <a:r>
              <a:rPr lang="en-US" sz="2495">
                <a:solidFill>
                  <a:srgbClr val="2D1A0E"/>
                </a:solidFill>
                <a:latin typeface="Barlow SemiCondensed Bold"/>
              </a:rPr>
              <a:t>TP : Burada gerçek pozitif, pozitif kümede tanımlanan pozitif örneklerin sayısını (TP) temsil eder. </a:t>
            </a:r>
          </a:p>
          <a:p>
            <a:pPr marL="538886" indent="-269443" lvl="1">
              <a:lnSpc>
                <a:spcPts val="3743"/>
              </a:lnSpc>
              <a:buFont typeface="Arial"/>
              <a:buChar char="•"/>
            </a:pPr>
            <a:r>
              <a:rPr lang="en-US" sz="2495">
                <a:solidFill>
                  <a:srgbClr val="2D1A0E"/>
                </a:solidFill>
                <a:latin typeface="Barlow SemiCondensed Bold"/>
              </a:rPr>
              <a:t>TN : Gerçek negatif (TN), negatif kümedeki sınıflanan negatif örneklerinin sayısı anlamına gelir. </a:t>
            </a:r>
          </a:p>
          <a:p>
            <a:pPr marL="538886" indent="-269443" lvl="1">
              <a:lnSpc>
                <a:spcPts val="3743"/>
              </a:lnSpc>
              <a:buFont typeface="Arial"/>
              <a:buChar char="•"/>
            </a:pPr>
            <a:r>
              <a:rPr lang="en-US" sz="2495">
                <a:solidFill>
                  <a:srgbClr val="2D1A0E"/>
                </a:solidFill>
                <a:latin typeface="Barlow SemiCondensed Bold"/>
              </a:rPr>
              <a:t>FP : Yanlış pozitif (FP), negatif kümede tanımlanan pozitif örnek sayısının sayısıdır. </a:t>
            </a:r>
          </a:p>
          <a:p>
            <a:pPr marL="538886" indent="-269443" lvl="1">
              <a:lnSpc>
                <a:spcPts val="3743"/>
              </a:lnSpc>
              <a:buFont typeface="Arial"/>
              <a:buChar char="•"/>
            </a:pPr>
            <a:r>
              <a:rPr lang="en-US" sz="2495">
                <a:solidFill>
                  <a:srgbClr val="2D1A0E"/>
                </a:solidFill>
                <a:latin typeface="Barlow SemiCondensed Bold"/>
              </a:rPr>
              <a:t>FN : Yanlış negatif (FN), pozitif kümede tanımlanan negatif örneklerin sayısını temsil eder. </a:t>
            </a:r>
          </a:p>
          <a:p>
            <a:pPr marL="1616658" indent="-404165" lvl="3">
              <a:lnSpc>
                <a:spcPts val="3743"/>
              </a:lnSpc>
              <a:buFont typeface="Arial"/>
              <a:buChar char="￭"/>
            </a:pPr>
            <a:r>
              <a:rPr lang="en-US" sz="2495">
                <a:solidFill>
                  <a:srgbClr val="2D1A0E"/>
                </a:solidFill>
                <a:latin typeface="Barlow SemiCondensed Bold"/>
              </a:rPr>
              <a:t>Genellikle sınıflandırma modellerinin kalitesini değerlendirmek için kullanılır. </a:t>
            </a:r>
          </a:p>
          <a:p>
            <a:pPr>
              <a:lnSpc>
                <a:spcPts val="3743"/>
              </a:lnSpc>
            </a:pPr>
          </a:p>
          <a:p>
            <a:pPr marL="538886" indent="-269443" lvl="1">
              <a:lnSpc>
                <a:spcPts val="3743"/>
              </a:lnSpc>
              <a:buFont typeface="Arial"/>
              <a:buChar char="•"/>
            </a:pPr>
            <a:r>
              <a:rPr lang="en-US" sz="2495">
                <a:solidFill>
                  <a:srgbClr val="2D1A0E"/>
                </a:solidFill>
                <a:latin typeface="Barlow SemiCondensed Bold"/>
              </a:rPr>
              <a:t>Tıbbi istatistiklerde duyarlılık (SN) ve özgüllük (SP) olmak üzere iki temel özellik vardır: </a:t>
            </a:r>
          </a:p>
          <a:p>
            <a:pPr marL="538886" indent="-269443" lvl="1">
              <a:lnSpc>
                <a:spcPts val="3743"/>
              </a:lnSpc>
              <a:buFont typeface="Arial"/>
              <a:buChar char="•"/>
            </a:pPr>
            <a:r>
              <a:rPr lang="en-US" sz="2495">
                <a:solidFill>
                  <a:srgbClr val="2D1A0E"/>
                </a:solidFill>
                <a:latin typeface="Barlow SemiCondensed Bold"/>
              </a:rPr>
              <a:t>SN : Duyarlılık gerçek pozitif orandır ve özgüllük gerçek negatif orandır.</a:t>
            </a:r>
          </a:p>
          <a:p>
            <a:pPr>
              <a:lnSpc>
                <a:spcPts val="3743"/>
              </a:lnSpc>
            </a:pPr>
          </a:p>
          <a:p>
            <a:pPr>
              <a:lnSpc>
                <a:spcPts val="3743"/>
              </a:lnSpc>
            </a:pPr>
          </a:p>
          <a:p>
            <a:pPr>
              <a:lnSpc>
                <a:spcPts val="3743"/>
              </a:lnSpc>
            </a:pPr>
          </a:p>
          <a:p>
            <a:pPr>
              <a:lnSpc>
                <a:spcPts val="3743"/>
              </a:lnSpc>
            </a:pPr>
          </a:p>
          <a:p>
            <a:pPr>
              <a:lnSpc>
                <a:spcPts val="3743"/>
              </a:lnSpc>
            </a:pP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45876" r="47381" b="25431"/>
          <a:stretch>
            <a:fillRect/>
          </a:stretch>
        </p:blipFill>
        <p:spPr>
          <a:xfrm flipH="false" flipV="false" rot="0">
            <a:off x="680132" y="2640236"/>
            <a:ext cx="6113407" cy="1494081"/>
          </a:xfrm>
          <a:prstGeom prst="rect">
            <a:avLst/>
          </a:prstGeom>
        </p:spPr>
      </p:pic>
      <p:pic>
        <p:nvPicPr>
          <p:cNvPr name="Picture 3" id="3"/>
          <p:cNvPicPr>
            <a:picLocks noChangeAspect="true"/>
          </p:cNvPicPr>
          <p:nvPr/>
        </p:nvPicPr>
        <p:blipFill>
          <a:blip r:embed="rId3"/>
          <a:srcRect l="0" t="70940" r="0" b="0"/>
          <a:stretch>
            <a:fillRect/>
          </a:stretch>
        </p:blipFill>
        <p:spPr>
          <a:xfrm flipH="false" flipV="false" rot="0">
            <a:off x="9144000" y="6645459"/>
            <a:ext cx="9036978" cy="1177007"/>
          </a:xfrm>
          <a:prstGeom prst="rect">
            <a:avLst/>
          </a:prstGeom>
        </p:spPr>
      </p:pic>
      <p:sp>
        <p:nvSpPr>
          <p:cNvPr name="TextBox 4" id="4"/>
          <p:cNvSpPr txBox="true"/>
          <p:nvPr/>
        </p:nvSpPr>
        <p:spPr>
          <a:xfrm rot="0">
            <a:off x="9144000" y="581025"/>
            <a:ext cx="8245089" cy="85629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 MCC, gerçek sınıflandırma ile tahmin edilen sınıflandırma arasındaki bir korelasyon katsayısıdır. Değer aralığı [-1, 1]. </a:t>
            </a:r>
          </a:p>
          <a:p>
            <a:pPr marL="1295400" indent="-431800" lvl="2">
              <a:lnSpc>
                <a:spcPts val="4500"/>
              </a:lnSpc>
              <a:buFont typeface="Arial"/>
              <a:buChar char="⚬"/>
            </a:pPr>
            <a:r>
              <a:rPr lang="en-US" sz="3000">
                <a:solidFill>
                  <a:srgbClr val="2D1A0E"/>
                </a:solidFill>
                <a:latin typeface="Barlow SemiCondensed Bold"/>
              </a:rPr>
              <a:t>MCC bire eşit olduğunda, konu için mükemmel bir tahmin olduğunu gösterir. </a:t>
            </a:r>
          </a:p>
          <a:p>
            <a:pPr marL="1295400" indent="-431800" lvl="2">
              <a:lnSpc>
                <a:spcPts val="4500"/>
              </a:lnSpc>
              <a:buFont typeface="Arial"/>
              <a:buChar char="⚬"/>
            </a:pPr>
            <a:r>
              <a:rPr lang="en-US" sz="3000">
                <a:solidFill>
                  <a:srgbClr val="2D1A0E"/>
                </a:solidFill>
                <a:latin typeface="Barlow SemiCondensed Bold"/>
              </a:rPr>
              <a:t>MCC değeri 0 olduğunda, tahmin edilen sonucun rastgele tahmin sonucu kadar iyi olmadığını ve -1 olması, tahmin edilen sınıflandırmanın gerçek sınıflandırma ile tamamen tutarsız olduğu anlamına gelir.</a:t>
            </a:r>
          </a:p>
          <a:p>
            <a:pPr>
              <a:lnSpc>
                <a:spcPts val="4500"/>
              </a:lnSpc>
            </a:pPr>
          </a:p>
          <a:p>
            <a:pPr>
              <a:lnSpc>
                <a:spcPts val="4500"/>
              </a:lnSpc>
            </a:pPr>
          </a:p>
          <a:p>
            <a:pPr>
              <a:lnSpc>
                <a:spcPts val="4500"/>
              </a:lnSpc>
            </a:pPr>
          </a:p>
          <a:p>
            <a:pPr>
              <a:lnSpc>
                <a:spcPts val="4500"/>
              </a:lnSpc>
            </a:pPr>
          </a:p>
          <a:p>
            <a:pPr>
              <a:lnSpc>
                <a:spcPts val="4500"/>
              </a:lnSpc>
            </a:pPr>
          </a:p>
        </p:txBody>
      </p:sp>
      <p:sp>
        <p:nvSpPr>
          <p:cNvPr name="TextBox 5" id="5"/>
          <p:cNvSpPr txBox="true"/>
          <p:nvPr/>
        </p:nvSpPr>
        <p:spPr>
          <a:xfrm rot="0">
            <a:off x="197427" y="581025"/>
            <a:ext cx="8247548" cy="45624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ACC : Doğruluk, sınıflandırıcı tarafından doğru olarak sınıflandırılan örnek sayısının toplam örnek sayısına oranı olarak tanımlanır. </a:t>
            </a:r>
          </a:p>
          <a:p>
            <a:pPr>
              <a:lnSpc>
                <a:spcPts val="4500"/>
              </a:lnSpc>
            </a:pPr>
          </a:p>
          <a:p>
            <a:pPr>
              <a:lnSpc>
                <a:spcPts val="4500"/>
              </a:lnSpc>
            </a:pPr>
          </a:p>
          <a:p>
            <a:pPr>
              <a:lnSpc>
                <a:spcPts val="4500"/>
              </a:lnSpc>
            </a:pPr>
          </a:p>
          <a:p>
            <a:pPr>
              <a:lnSpc>
                <a:spcPts val="4500"/>
              </a:lnSpc>
            </a:pPr>
          </a:p>
          <a:p>
            <a:pPr>
              <a:lnSpc>
                <a:spcPts val="4500"/>
              </a:lnSpc>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458225" y="939006"/>
            <a:ext cx="4433830" cy="8408989"/>
          </a:xfrm>
          <a:prstGeom prst="rect">
            <a:avLst/>
          </a:prstGeom>
        </p:spPr>
      </p:pic>
      <p:sp>
        <p:nvSpPr>
          <p:cNvPr name="TextBox 3" id="3"/>
          <p:cNvSpPr txBox="true"/>
          <p:nvPr/>
        </p:nvSpPr>
        <p:spPr>
          <a:xfrm rot="0">
            <a:off x="7568499" y="3546666"/>
            <a:ext cx="8833217" cy="3260344"/>
          </a:xfrm>
          <a:prstGeom prst="rect">
            <a:avLst/>
          </a:prstGeom>
        </p:spPr>
        <p:txBody>
          <a:bodyPr anchor="t" rtlCol="false" tIns="0" lIns="0" bIns="0" rIns="0">
            <a:spAutoFit/>
          </a:bodyPr>
          <a:lstStyle/>
          <a:p>
            <a:pPr algn="ctr">
              <a:lnSpc>
                <a:spcPts val="8491"/>
              </a:lnSpc>
            </a:pPr>
            <a:r>
              <a:rPr lang="en-US" sz="7719">
                <a:solidFill>
                  <a:srgbClr val="2D1A0E"/>
                </a:solidFill>
                <a:latin typeface="Josefin Sans Bold"/>
              </a:rPr>
              <a:t>SONUÇLAR </a:t>
            </a:r>
          </a:p>
          <a:p>
            <a:pPr algn="ctr">
              <a:lnSpc>
                <a:spcPts val="8491"/>
              </a:lnSpc>
            </a:pPr>
            <a:r>
              <a:rPr lang="en-US" sz="7719">
                <a:solidFill>
                  <a:srgbClr val="2D1A0E"/>
                </a:solidFill>
                <a:latin typeface="Josefin Sans Bold"/>
              </a:rPr>
              <a:t>VE </a:t>
            </a:r>
          </a:p>
          <a:p>
            <a:pPr algn="ctr">
              <a:lnSpc>
                <a:spcPts val="8491"/>
              </a:lnSpc>
            </a:pPr>
            <a:r>
              <a:rPr lang="en-US" sz="7719">
                <a:solidFill>
                  <a:srgbClr val="2D1A0E"/>
                </a:solidFill>
                <a:latin typeface="Josefin Sans Bold"/>
              </a:rPr>
              <a:t>TARTIŞMA</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492425" y="585486"/>
            <a:ext cx="12723459" cy="8079861"/>
          </a:xfrm>
          <a:prstGeom prst="rect">
            <a:avLst/>
          </a:prstGeom>
        </p:spPr>
      </p:pic>
      <p:sp>
        <p:nvSpPr>
          <p:cNvPr name="TextBox 3" id="3"/>
          <p:cNvSpPr txBox="true"/>
          <p:nvPr/>
        </p:nvSpPr>
        <p:spPr>
          <a:xfrm rot="0">
            <a:off x="13315309" y="2109557"/>
            <a:ext cx="3912563" cy="5199800"/>
          </a:xfrm>
          <a:prstGeom prst="rect">
            <a:avLst/>
          </a:prstGeom>
        </p:spPr>
        <p:txBody>
          <a:bodyPr anchor="t" rtlCol="false" tIns="0" lIns="0" bIns="0" rIns="0">
            <a:spAutoFit/>
          </a:bodyPr>
          <a:lstStyle/>
          <a:p>
            <a:pPr marL="591424" indent="-295712" lvl="1">
              <a:lnSpc>
                <a:spcPts val="4109"/>
              </a:lnSpc>
              <a:buFont typeface="Arial"/>
              <a:buChar char="•"/>
            </a:pPr>
            <a:r>
              <a:rPr lang="en-US" sz="2739">
                <a:solidFill>
                  <a:srgbClr val="2D1A0E"/>
                </a:solidFill>
                <a:latin typeface="Barlow SemiCondensed Bold"/>
              </a:rPr>
              <a:t>Luzhou veri seti kullanımı. Bu şekle göre, tüm özellikleri kullanan ve rastgele ormanın en yüksek performansı gösterdiği yöntem. Aynı zamanda kan şekeri bulunmayan yöntemin iyi olmadığı gözlemlenir.</a:t>
            </a:r>
          </a:p>
        </p:txBody>
      </p:sp>
      <p:sp>
        <p:nvSpPr>
          <p:cNvPr name="TextBox 4" id="4"/>
          <p:cNvSpPr txBox="true"/>
          <p:nvPr/>
        </p:nvSpPr>
        <p:spPr>
          <a:xfrm rot="0">
            <a:off x="650892" y="8674872"/>
            <a:ext cx="12664417" cy="260985"/>
          </a:xfrm>
          <a:prstGeom prst="rect">
            <a:avLst/>
          </a:prstGeom>
        </p:spPr>
        <p:txBody>
          <a:bodyPr anchor="t" rtlCol="false" tIns="0" lIns="0" bIns="0" rIns="0">
            <a:spAutoFit/>
          </a:bodyPr>
          <a:lstStyle/>
          <a:p>
            <a:pPr algn="ctr">
              <a:lnSpc>
                <a:spcPts val="1980"/>
              </a:lnSpc>
              <a:spcBef>
                <a:spcPct val="0"/>
              </a:spcBef>
            </a:pPr>
            <a:r>
              <a:rPr lang="en-US" sz="1800">
                <a:solidFill>
                  <a:srgbClr val="2D1A0E"/>
                </a:solidFill>
                <a:latin typeface="Josefin Sans Bold"/>
              </a:rPr>
              <a:t>Figür 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582838" y="4787426"/>
            <a:ext cx="7200582" cy="4806389"/>
          </a:xfrm>
          <a:prstGeom prst="rect">
            <a:avLst/>
          </a:prstGeom>
        </p:spPr>
      </p:pic>
      <p:sp>
        <p:nvSpPr>
          <p:cNvPr name="TextBox 3" id="3"/>
          <p:cNvSpPr txBox="true"/>
          <p:nvPr/>
        </p:nvSpPr>
        <p:spPr>
          <a:xfrm rot="0">
            <a:off x="1028700" y="1085850"/>
            <a:ext cx="7079212" cy="1158875"/>
          </a:xfrm>
          <a:prstGeom prst="rect">
            <a:avLst/>
          </a:prstGeom>
        </p:spPr>
        <p:txBody>
          <a:bodyPr anchor="t" rtlCol="false" tIns="0" lIns="0" bIns="0" rIns="0">
            <a:spAutoFit/>
          </a:bodyPr>
          <a:lstStyle/>
          <a:p>
            <a:pPr>
              <a:lnSpc>
                <a:spcPts val="8800"/>
              </a:lnSpc>
            </a:pPr>
            <a:r>
              <a:rPr lang="en-US" sz="8000">
                <a:solidFill>
                  <a:srgbClr val="2D1A0E"/>
                </a:solidFill>
                <a:latin typeface="Josefin Sans Bold"/>
              </a:rPr>
              <a:t>ÖZET</a:t>
            </a:r>
          </a:p>
        </p:txBody>
      </p:sp>
      <p:sp>
        <p:nvSpPr>
          <p:cNvPr name="TextBox 4" id="4"/>
          <p:cNvSpPr txBox="true"/>
          <p:nvPr/>
        </p:nvSpPr>
        <p:spPr>
          <a:xfrm rot="0">
            <a:off x="1028700" y="3010654"/>
            <a:ext cx="9227976" cy="4179966"/>
          </a:xfrm>
          <a:prstGeom prst="rect">
            <a:avLst/>
          </a:prstGeom>
        </p:spPr>
        <p:txBody>
          <a:bodyPr anchor="t" rtlCol="false" tIns="0" lIns="0" bIns="0" rIns="0">
            <a:spAutoFit/>
          </a:bodyPr>
          <a:lstStyle/>
          <a:p>
            <a:pPr marL="604277" indent="-302139" lvl="1">
              <a:lnSpc>
                <a:spcPts val="4198"/>
              </a:lnSpc>
              <a:buFont typeface="Arial"/>
              <a:buChar char="•"/>
            </a:pPr>
            <a:r>
              <a:rPr lang="en-US" sz="2798">
                <a:solidFill>
                  <a:srgbClr val="2D1A0E"/>
                </a:solidFill>
                <a:latin typeface="Barlow SemiCondensed Bold"/>
              </a:rPr>
              <a:t>Bu çalışmada diyabeti tahmin etmek için Karar Ağacı, Rassal Orman (RF) ve Yapay Sinir Ağı modeli kullanılmıştır.</a:t>
            </a:r>
          </a:p>
          <a:p>
            <a:pPr marL="604277" indent="-302139" lvl="1">
              <a:lnSpc>
                <a:spcPts val="4198"/>
              </a:lnSpc>
              <a:buFont typeface="Arial"/>
              <a:buChar char="•"/>
            </a:pPr>
            <a:r>
              <a:rPr lang="en-US" sz="2798">
                <a:solidFill>
                  <a:srgbClr val="2D1A0E"/>
                </a:solidFill>
                <a:latin typeface="Barlow SemiCondensed Bold"/>
              </a:rPr>
              <a:t>İki ayrı veri seti kullanıldı. 1. veri seti, Çin'in Luzhou kentindeki hastane fizik muayene verilerinden elde edildi. Diğer bir veri seti ise Pima Indians diyabetik verileridir. Özellikle, tüm hastalar en az 21 yaşında Pima Kızılderili mirasına sahip kadındır.</a:t>
            </a:r>
          </a:p>
          <a:p>
            <a:pPr>
              <a:lnSpc>
                <a:spcPts val="4198"/>
              </a:lnSpc>
            </a:pP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554106" y="753797"/>
            <a:ext cx="12772341" cy="7528189"/>
          </a:xfrm>
          <a:prstGeom prst="rect">
            <a:avLst/>
          </a:prstGeom>
        </p:spPr>
      </p:pic>
      <p:sp>
        <p:nvSpPr>
          <p:cNvPr name="TextBox 3" id="3"/>
          <p:cNvSpPr txBox="true"/>
          <p:nvPr/>
        </p:nvSpPr>
        <p:spPr>
          <a:xfrm rot="0">
            <a:off x="13326447" y="2212440"/>
            <a:ext cx="3932853" cy="45624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Pima Kızılderilileri veri kümesinin kullanım sonuçları. mRMR bu veri seti için uygundur ve sadece glikoz kullanan yöntem bu veri seti için uygun değildir.</a:t>
            </a:r>
          </a:p>
        </p:txBody>
      </p:sp>
      <p:sp>
        <p:nvSpPr>
          <p:cNvPr name="TextBox 4" id="4"/>
          <p:cNvSpPr txBox="true"/>
          <p:nvPr/>
        </p:nvSpPr>
        <p:spPr>
          <a:xfrm rot="0">
            <a:off x="434529" y="8291512"/>
            <a:ext cx="12664417" cy="260985"/>
          </a:xfrm>
          <a:prstGeom prst="rect">
            <a:avLst/>
          </a:prstGeom>
        </p:spPr>
        <p:txBody>
          <a:bodyPr anchor="t" rtlCol="false" tIns="0" lIns="0" bIns="0" rIns="0">
            <a:spAutoFit/>
          </a:bodyPr>
          <a:lstStyle/>
          <a:p>
            <a:pPr algn="ctr">
              <a:lnSpc>
                <a:spcPts val="1980"/>
              </a:lnSpc>
              <a:spcBef>
                <a:spcPct val="0"/>
              </a:spcBef>
            </a:pPr>
            <a:r>
              <a:rPr lang="en-US" sz="1800">
                <a:solidFill>
                  <a:srgbClr val="2D1A0E"/>
                </a:solidFill>
                <a:latin typeface="Josefin Sans Bold"/>
              </a:rPr>
              <a:t>Figür 2 </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1958" r="0" b="1958"/>
          <a:stretch>
            <a:fillRect/>
          </a:stretch>
        </p:blipFill>
        <p:spPr>
          <a:xfrm flipH="false" flipV="false" rot="0">
            <a:off x="9144000" y="5506237"/>
            <a:ext cx="8199136" cy="4431354"/>
          </a:xfrm>
          <a:prstGeom prst="rect">
            <a:avLst/>
          </a:prstGeom>
        </p:spPr>
      </p:pic>
      <p:sp>
        <p:nvSpPr>
          <p:cNvPr name="TextBox 3" id="3"/>
          <p:cNvSpPr txBox="true"/>
          <p:nvPr/>
        </p:nvSpPr>
        <p:spPr>
          <a:xfrm rot="0">
            <a:off x="499708" y="914400"/>
            <a:ext cx="14171220" cy="5579766"/>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Figür 1 ve 2'den, PCA'nın iki veri kümesi için pek uygun olmadığını görebiliriz. Ve tüm öznitelikleri kullanmak, özellikle Luzhou veri kümesi için iyi bir performansa sahiptir. Öznitelik kümesi kan şekeri içerdiğinde Rassal Orman, Karar Ağacı ve Yapay Sinir Ağları arasında çok fazla fark bulunmamaktadır. Öznitelikleri kan şekeri olmadan kullandığımızda, Rassal Orman en iyi performansa sahiptir. Ancak yapay sinir ağı zayıf performans gösterir.</a:t>
            </a:r>
          </a:p>
          <a:p>
            <a:pPr>
              <a:lnSpc>
                <a:spcPts val="4198"/>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78166" y="235212"/>
            <a:ext cx="3994641" cy="5384933"/>
          </a:xfrm>
          <a:prstGeom prst="rect">
            <a:avLst/>
          </a:prstGeom>
        </p:spPr>
      </p:pic>
      <p:sp>
        <p:nvSpPr>
          <p:cNvPr name="TextBox 3" id="3"/>
          <p:cNvSpPr txBox="true"/>
          <p:nvPr/>
        </p:nvSpPr>
        <p:spPr>
          <a:xfrm rot="0">
            <a:off x="8426083" y="508191"/>
            <a:ext cx="8833217" cy="1107694"/>
          </a:xfrm>
          <a:prstGeom prst="rect">
            <a:avLst/>
          </a:prstGeom>
        </p:spPr>
        <p:txBody>
          <a:bodyPr anchor="t" rtlCol="false" tIns="0" lIns="0" bIns="0" rIns="0">
            <a:spAutoFit/>
          </a:bodyPr>
          <a:lstStyle/>
          <a:p>
            <a:pPr algn="ctr">
              <a:lnSpc>
                <a:spcPts val="8491"/>
              </a:lnSpc>
            </a:pPr>
            <a:r>
              <a:rPr lang="en-US" sz="7719">
                <a:solidFill>
                  <a:srgbClr val="2D1A0E"/>
                </a:solidFill>
                <a:latin typeface="Josefin Sans Bold"/>
              </a:rPr>
              <a:t>ÇÖZÜM</a:t>
            </a:r>
          </a:p>
        </p:txBody>
      </p:sp>
      <p:sp>
        <p:nvSpPr>
          <p:cNvPr name="TextBox 4" id="4"/>
          <p:cNvSpPr txBox="true"/>
          <p:nvPr/>
        </p:nvSpPr>
        <p:spPr>
          <a:xfrm rot="0">
            <a:off x="6324244" y="1520634"/>
            <a:ext cx="11756060" cy="5229780"/>
          </a:xfrm>
          <a:prstGeom prst="rect">
            <a:avLst/>
          </a:prstGeom>
        </p:spPr>
        <p:txBody>
          <a:bodyPr anchor="t" rtlCol="false" tIns="0" lIns="0" bIns="0" rIns="0">
            <a:spAutoFit/>
          </a:bodyPr>
          <a:lstStyle/>
          <a:p>
            <a:pPr marL="680599" indent="-340299" lvl="1">
              <a:lnSpc>
                <a:spcPts val="4728"/>
              </a:lnSpc>
              <a:buFont typeface="Arial"/>
              <a:buChar char="•"/>
            </a:pPr>
            <a:r>
              <a:rPr lang="en-US" sz="3152">
                <a:solidFill>
                  <a:srgbClr val="2D1A0E"/>
                </a:solidFill>
                <a:latin typeface="Barlow SemiCondensed Bold"/>
              </a:rPr>
              <a:t>Yapılan deneylere göre PCA kullanmanın Doğruluğunun (ACC) iyi olmadığını ve tüm özellikleri kullanmanın ve mRMR kullanmanın daha iyi sonuçlara sahip olduğu gözlemlendi. </a:t>
            </a:r>
          </a:p>
          <a:p>
            <a:pPr marL="680599" indent="-340299" lvl="1">
              <a:lnSpc>
                <a:spcPts val="4728"/>
              </a:lnSpc>
              <a:buFont typeface="Arial"/>
              <a:buChar char="•"/>
            </a:pPr>
            <a:r>
              <a:rPr lang="en-US" sz="3152">
                <a:solidFill>
                  <a:srgbClr val="2D1A0E"/>
                </a:solidFill>
                <a:latin typeface="Barlow SemiCondensed Bold"/>
              </a:rPr>
              <a:t>Yalnızca açlık glikozu kullanılan sonuç, özellikle Luzhou veri setinde daha iyi bir performansa sahiptir. Bu, açlık glikozunun tahmin için en önemli endeks olduğu anlamına gelir, ancak sadece açlık glikozunu kullanmak en iyi sonucu elde edemez, bu nedenle doğru tahmin etmek istiyorsak daha fazla endekse ihtiyacımız vardır.</a:t>
            </a:r>
          </a:p>
          <a:p>
            <a:pPr>
              <a:lnSpc>
                <a:spcPts val="3482"/>
              </a:lnSpc>
            </a:pPr>
          </a:p>
        </p:txBody>
      </p:sp>
      <p:sp>
        <p:nvSpPr>
          <p:cNvPr name="TextBox 5" id="5"/>
          <p:cNvSpPr txBox="true"/>
          <p:nvPr/>
        </p:nvSpPr>
        <p:spPr>
          <a:xfrm rot="0">
            <a:off x="223206" y="6660889"/>
            <a:ext cx="11756060" cy="4028725"/>
          </a:xfrm>
          <a:prstGeom prst="rect">
            <a:avLst/>
          </a:prstGeom>
        </p:spPr>
        <p:txBody>
          <a:bodyPr anchor="t" rtlCol="false" tIns="0" lIns="0" bIns="0" rIns="0">
            <a:spAutoFit/>
          </a:bodyPr>
          <a:lstStyle/>
          <a:p>
            <a:pPr marL="680599" indent="-340299" lvl="1">
              <a:lnSpc>
                <a:spcPts val="4728"/>
              </a:lnSpc>
              <a:buFont typeface="Arial"/>
              <a:buChar char="•"/>
            </a:pPr>
            <a:r>
              <a:rPr lang="en-US" sz="3152">
                <a:solidFill>
                  <a:srgbClr val="2D1A0E"/>
                </a:solidFill>
                <a:latin typeface="Barlow SemiCondensed Bold"/>
              </a:rPr>
              <a:t>Ayrıca, üç sınıflandırmanın sonuçlarını karşılaştırarak, Rassal Orman, Karar Ağacı ve Yapay Sinir Ağı arasında çok fazla fark olmadığını görebiliriz, ancak bazı yöntemlerde Rassal Ormanın diğer sınıflandırıcılardan daha iyi olduğu açıktır. </a:t>
            </a:r>
          </a:p>
          <a:p>
            <a:pPr marL="680599" indent="-340299" lvl="1">
              <a:lnSpc>
                <a:spcPts val="4728"/>
              </a:lnSpc>
              <a:buFont typeface="Arial"/>
              <a:buChar char="•"/>
            </a:pPr>
            <a:r>
              <a:rPr lang="en-US" sz="3152">
                <a:solidFill>
                  <a:srgbClr val="2D1A0E"/>
                </a:solidFill>
                <a:latin typeface="Barlow SemiCondensed Bold"/>
              </a:rPr>
              <a:t>Luzhou veri kümesi için en iyi sonuç 0,8084 ve Pima Kızılderilileri için en iyi performans 0,7721'dir.</a:t>
            </a:r>
          </a:p>
          <a:p>
            <a:pPr>
              <a:lnSpc>
                <a:spcPts val="3482"/>
              </a:lnSpc>
            </a:pP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6782349" y="2861699"/>
            <a:ext cx="4723303" cy="6909087"/>
          </a:xfrm>
          <a:prstGeom prst="rect">
            <a:avLst/>
          </a:prstGeom>
        </p:spPr>
      </p:pic>
      <p:sp>
        <p:nvSpPr>
          <p:cNvPr name="TextBox 3" id="3"/>
          <p:cNvSpPr txBox="true"/>
          <p:nvPr/>
        </p:nvSpPr>
        <p:spPr>
          <a:xfrm rot="0">
            <a:off x="2762500" y="372403"/>
            <a:ext cx="12763001" cy="4464155"/>
          </a:xfrm>
          <a:prstGeom prst="rect">
            <a:avLst/>
          </a:prstGeom>
        </p:spPr>
        <p:txBody>
          <a:bodyPr anchor="t" rtlCol="false" tIns="0" lIns="0" bIns="0" rIns="0">
            <a:spAutoFit/>
          </a:bodyPr>
          <a:lstStyle/>
          <a:p>
            <a:pPr>
              <a:lnSpc>
                <a:spcPts val="16548"/>
              </a:lnSpc>
            </a:pPr>
            <a:r>
              <a:rPr lang="en-US" sz="13790" spc="137">
                <a:solidFill>
                  <a:srgbClr val="2D1A0E"/>
                </a:solidFill>
                <a:latin typeface="Archive Bold"/>
              </a:rPr>
              <a:t>TeŞEKKÜRLER!</a:t>
            </a:r>
          </a:p>
        </p:txBody>
      </p:sp>
    </p:spTree>
  </p:cSld>
  <p:clrMapOvr>
    <a:masterClrMapping/>
  </p:clrMapOvr>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57983" y="0"/>
            <a:ext cx="19345983" cy="4314117"/>
            <a:chOff x="0" y="0"/>
            <a:chExt cx="5095238" cy="1136228"/>
          </a:xfrm>
        </p:grpSpPr>
        <p:sp>
          <p:nvSpPr>
            <p:cNvPr name="Freeform 3" id="3"/>
            <p:cNvSpPr/>
            <p:nvPr/>
          </p:nvSpPr>
          <p:spPr>
            <a:xfrm>
              <a:off x="0" y="0"/>
              <a:ext cx="5095239" cy="1136228"/>
            </a:xfrm>
            <a:custGeom>
              <a:avLst/>
              <a:gdLst/>
              <a:ahLst/>
              <a:cxnLst/>
              <a:rect r="r" b="b" t="t" l="l"/>
              <a:pathLst>
                <a:path h="1136228" w="5095239">
                  <a:moveTo>
                    <a:pt x="0" y="0"/>
                  </a:moveTo>
                  <a:lnTo>
                    <a:pt x="5095239" y="0"/>
                  </a:lnTo>
                  <a:lnTo>
                    <a:pt x="5095239" y="1136228"/>
                  </a:lnTo>
                  <a:lnTo>
                    <a:pt x="0" y="1136228"/>
                  </a:lnTo>
                  <a:close/>
                </a:path>
              </a:pathLst>
            </a:custGeom>
            <a:solidFill>
              <a:srgbClr val="FBF4E5"/>
            </a:solidFill>
          </p:spPr>
        </p:sp>
        <p:sp>
          <p:nvSpPr>
            <p:cNvPr name="TextBox 4" id="4"/>
            <p:cNvSpPr txBox="true"/>
            <p:nvPr/>
          </p:nvSpPr>
          <p:spPr>
            <a:xfrm>
              <a:off x="0" y="9525"/>
              <a:ext cx="812800" cy="803275"/>
            </a:xfrm>
            <a:prstGeom prst="rect">
              <a:avLst/>
            </a:prstGeom>
          </p:spPr>
          <p:txBody>
            <a:bodyPr anchor="ctr" rtlCol="false" tIns="50800" lIns="50800" bIns="50800" rIns="50800"/>
            <a:lstStyle/>
            <a:p>
              <a:pPr algn="ctr">
                <a:lnSpc>
                  <a:spcPts val="1980"/>
                </a:lnSpc>
              </a:pPr>
            </a:p>
          </p:txBody>
        </p:sp>
      </p:grpSp>
      <p:sp>
        <p:nvSpPr>
          <p:cNvPr name="TextBox 5" id="5"/>
          <p:cNvSpPr txBox="true"/>
          <p:nvPr/>
        </p:nvSpPr>
        <p:spPr>
          <a:xfrm rot="0">
            <a:off x="1028700" y="1161774"/>
            <a:ext cx="4292352" cy="1337438"/>
          </a:xfrm>
          <a:prstGeom prst="rect">
            <a:avLst/>
          </a:prstGeom>
        </p:spPr>
        <p:txBody>
          <a:bodyPr anchor="t" rtlCol="false" tIns="0" lIns="0" bIns="0" rIns="0">
            <a:spAutoFit/>
          </a:bodyPr>
          <a:lstStyle/>
          <a:p>
            <a:pPr algn="ctr">
              <a:lnSpc>
                <a:spcPts val="10807"/>
              </a:lnSpc>
            </a:pPr>
            <a:r>
              <a:rPr lang="en-US" sz="7719">
                <a:solidFill>
                  <a:srgbClr val="000000"/>
                </a:solidFill>
                <a:latin typeface="Josefin Sans Bold"/>
              </a:rPr>
              <a:t>KAYNAK</a:t>
            </a:r>
          </a:p>
        </p:txBody>
      </p:sp>
      <p:sp>
        <p:nvSpPr>
          <p:cNvPr name="TextBox 6" id="6"/>
          <p:cNvSpPr txBox="true"/>
          <p:nvPr/>
        </p:nvSpPr>
        <p:spPr>
          <a:xfrm rot="0">
            <a:off x="5837802" y="1237974"/>
            <a:ext cx="12883996" cy="1958825"/>
          </a:xfrm>
          <a:prstGeom prst="rect">
            <a:avLst/>
          </a:prstGeom>
        </p:spPr>
        <p:txBody>
          <a:bodyPr anchor="t" rtlCol="false" tIns="0" lIns="0" bIns="0" rIns="0">
            <a:spAutoFit/>
          </a:bodyPr>
          <a:lstStyle/>
          <a:p>
            <a:pPr algn="ctr">
              <a:lnSpc>
                <a:spcPts val="5128"/>
              </a:lnSpc>
            </a:pPr>
            <a:r>
              <a:rPr lang="en-US" sz="3663">
                <a:solidFill>
                  <a:srgbClr val="000000"/>
                </a:solidFill>
                <a:latin typeface="DejaVu Serif Bold"/>
              </a:rPr>
              <a:t>Predicting Diabetes Mellitus With Machine Learning Techniques</a:t>
            </a:r>
          </a:p>
          <a:p>
            <a:pPr algn="ctr">
              <a:lnSpc>
                <a:spcPts val="5128"/>
              </a:lnSpc>
            </a:pPr>
          </a:p>
        </p:txBody>
      </p:sp>
      <p:sp>
        <p:nvSpPr>
          <p:cNvPr name="TextBox 7" id="7"/>
          <p:cNvSpPr txBox="true"/>
          <p:nvPr/>
        </p:nvSpPr>
        <p:spPr>
          <a:xfrm rot="0">
            <a:off x="0" y="4468007"/>
            <a:ext cx="18288000" cy="2763520"/>
          </a:xfrm>
          <a:prstGeom prst="rect">
            <a:avLst/>
          </a:prstGeom>
        </p:spPr>
        <p:txBody>
          <a:bodyPr anchor="t" rtlCol="false" tIns="0" lIns="0" bIns="0" rIns="0">
            <a:spAutoFit/>
          </a:bodyPr>
          <a:lstStyle/>
          <a:p>
            <a:pPr algn="ctr">
              <a:lnSpc>
                <a:spcPts val="7279"/>
              </a:lnSpc>
            </a:pPr>
            <a:r>
              <a:rPr lang="en-US" sz="5199">
                <a:solidFill>
                  <a:srgbClr val="000000"/>
                </a:solidFill>
                <a:latin typeface="DejaVu Serif Bold"/>
              </a:rPr>
              <a:t>Quan Zou, Kaiyang Qu, Yamei Luo, Dehui Yin, Ying Ju and Hua Tang5</a:t>
            </a:r>
          </a:p>
          <a:p>
            <a:pPr algn="ctr">
              <a:lnSpc>
                <a:spcPts val="7279"/>
              </a:lnSpc>
            </a:pPr>
          </a:p>
        </p:txBody>
      </p:sp>
      <p:sp>
        <p:nvSpPr>
          <p:cNvPr name="TextBox 8" id="8"/>
          <p:cNvSpPr txBox="true"/>
          <p:nvPr/>
        </p:nvSpPr>
        <p:spPr>
          <a:xfrm rot="0">
            <a:off x="0" y="7155327"/>
            <a:ext cx="18288000" cy="589915"/>
          </a:xfrm>
          <a:prstGeom prst="rect">
            <a:avLst/>
          </a:prstGeom>
        </p:spPr>
        <p:txBody>
          <a:bodyPr anchor="t" rtlCol="false" tIns="0" lIns="0" bIns="0" rIns="0">
            <a:spAutoFit/>
          </a:bodyPr>
          <a:lstStyle/>
          <a:p>
            <a:pPr algn="ctr">
              <a:lnSpc>
                <a:spcPts val="4759"/>
              </a:lnSpc>
            </a:pPr>
            <a:r>
              <a:rPr lang="en-US" sz="3399">
                <a:solidFill>
                  <a:srgbClr val="000000"/>
                </a:solidFill>
                <a:latin typeface="Abril Fatface"/>
              </a:rPr>
              <a:t>https://www.frontiersin.org/articles/10.3389/fgene.2018.00515/full</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0287678" y="1028700"/>
            <a:ext cx="5795302" cy="8545352"/>
          </a:xfrm>
          <a:prstGeom prst="rect">
            <a:avLst/>
          </a:prstGeom>
        </p:spPr>
      </p:pic>
      <p:sp>
        <p:nvSpPr>
          <p:cNvPr name="TextBox 3" id="3"/>
          <p:cNvSpPr txBox="true"/>
          <p:nvPr/>
        </p:nvSpPr>
        <p:spPr>
          <a:xfrm rot="0">
            <a:off x="1463229" y="1397656"/>
            <a:ext cx="7680771" cy="3260344"/>
          </a:xfrm>
          <a:prstGeom prst="rect">
            <a:avLst/>
          </a:prstGeom>
        </p:spPr>
        <p:txBody>
          <a:bodyPr anchor="t" rtlCol="false" tIns="0" lIns="0" bIns="0" rIns="0">
            <a:spAutoFit/>
          </a:bodyPr>
          <a:lstStyle/>
          <a:p>
            <a:pPr algn="ctr">
              <a:lnSpc>
                <a:spcPts val="8491"/>
              </a:lnSpc>
            </a:pPr>
            <a:r>
              <a:rPr lang="en-US" sz="7719">
                <a:solidFill>
                  <a:srgbClr val="2D1A0E"/>
                </a:solidFill>
                <a:latin typeface="Josefin Sans Bold"/>
              </a:rPr>
              <a:t>MATERYALLER VE YÖNTEMLER</a:t>
            </a:r>
          </a:p>
        </p:txBody>
      </p:sp>
      <p:sp>
        <p:nvSpPr>
          <p:cNvPr name="TextBox 4" id="4"/>
          <p:cNvSpPr txBox="true"/>
          <p:nvPr/>
        </p:nvSpPr>
        <p:spPr>
          <a:xfrm rot="0">
            <a:off x="1688568" y="4897120"/>
            <a:ext cx="7230092" cy="436118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2D1A0E"/>
                </a:solidFill>
                <a:latin typeface="DejaVu Serif Bold"/>
              </a:rPr>
              <a:t>Veri Seti İncelemesi</a:t>
            </a:r>
          </a:p>
          <a:p>
            <a:pPr marL="820421" indent="-410210" lvl="1">
              <a:lnSpc>
                <a:spcPts val="5320"/>
              </a:lnSpc>
              <a:buFont typeface="Arial"/>
              <a:buChar char="•"/>
            </a:pPr>
            <a:r>
              <a:rPr lang="en-US" sz="3800">
                <a:solidFill>
                  <a:srgbClr val="2D1A0E"/>
                </a:solidFill>
                <a:latin typeface="DejaVu Serif Bold"/>
              </a:rPr>
              <a:t>Sınıflandırma</a:t>
            </a:r>
          </a:p>
          <a:p>
            <a:pPr marL="820419" indent="-273473" lvl="2">
              <a:lnSpc>
                <a:spcPts val="2659"/>
              </a:lnSpc>
              <a:buFont typeface="Arial"/>
              <a:buChar char="⚬"/>
            </a:pPr>
            <a:r>
              <a:rPr lang="en-US" sz="1899">
                <a:solidFill>
                  <a:srgbClr val="2D1A0E"/>
                </a:solidFill>
                <a:latin typeface="DejaVu Serif"/>
              </a:rPr>
              <a:t>Karar Ağacı</a:t>
            </a:r>
          </a:p>
          <a:p>
            <a:pPr marL="820419" indent="-273473" lvl="2">
              <a:lnSpc>
                <a:spcPts val="2659"/>
              </a:lnSpc>
              <a:buFont typeface="Arial"/>
              <a:buChar char="⚬"/>
            </a:pPr>
            <a:r>
              <a:rPr lang="en-US" sz="1899">
                <a:solidFill>
                  <a:srgbClr val="2D1A0E"/>
                </a:solidFill>
                <a:latin typeface="DejaVu Serif"/>
              </a:rPr>
              <a:t>Rastgele Orman (RF)</a:t>
            </a:r>
            <a:r>
              <a:rPr lang="en-US" sz="1899">
                <a:solidFill>
                  <a:srgbClr val="2D1A0E"/>
                </a:solidFill>
                <a:latin typeface="DejaVu Serif"/>
              </a:rPr>
              <a:t> </a:t>
            </a:r>
          </a:p>
          <a:p>
            <a:pPr marL="820419" indent="-273473" lvl="2">
              <a:lnSpc>
                <a:spcPts val="2659"/>
              </a:lnSpc>
              <a:buFont typeface="Arial"/>
              <a:buChar char="⚬"/>
            </a:pPr>
            <a:r>
              <a:rPr lang="en-US" sz="1899">
                <a:solidFill>
                  <a:srgbClr val="2D1A0E"/>
                </a:solidFill>
                <a:latin typeface="DejaVu Serif"/>
              </a:rPr>
              <a:t>Yapay Sinir Ağları</a:t>
            </a:r>
          </a:p>
          <a:p>
            <a:pPr marL="820421" indent="-410210" lvl="1">
              <a:lnSpc>
                <a:spcPts val="5320"/>
              </a:lnSpc>
              <a:buFont typeface="Arial"/>
              <a:buChar char="•"/>
            </a:pPr>
            <a:r>
              <a:rPr lang="en-US" sz="3800">
                <a:solidFill>
                  <a:srgbClr val="2D1A0E"/>
                </a:solidFill>
                <a:latin typeface="DejaVu Serif Bold"/>
              </a:rPr>
              <a:t>Öznitelik Seçimi</a:t>
            </a:r>
          </a:p>
          <a:p>
            <a:pPr marL="820419" indent="-273473" lvl="2">
              <a:lnSpc>
                <a:spcPts val="2659"/>
              </a:lnSpc>
              <a:buFont typeface="Arial"/>
              <a:buChar char="⚬"/>
            </a:pPr>
            <a:r>
              <a:rPr lang="en-US" sz="1899" spc="-30">
                <a:solidFill>
                  <a:srgbClr val="2D1A0E"/>
                </a:solidFill>
                <a:latin typeface="DejaVu Serif"/>
              </a:rPr>
              <a:t>Temel Bileşenler Analizi</a:t>
            </a:r>
          </a:p>
          <a:p>
            <a:pPr marL="820419" indent="-273473" lvl="2">
              <a:lnSpc>
                <a:spcPts val="2659"/>
              </a:lnSpc>
              <a:buFont typeface="Arial"/>
              <a:buChar char="⚬"/>
            </a:pPr>
            <a:r>
              <a:rPr lang="en-US" sz="1899">
                <a:solidFill>
                  <a:srgbClr val="2D1A0E"/>
                </a:solidFill>
                <a:latin typeface="DejaVu Serif"/>
              </a:rPr>
              <a:t>Minimum Fazlalık, Maksimum İlgililik</a:t>
            </a:r>
          </a:p>
          <a:p>
            <a:pPr marL="820421" indent="-410210" lvl="1">
              <a:lnSpc>
                <a:spcPts val="5320"/>
              </a:lnSpc>
              <a:buFont typeface="Arial"/>
              <a:buChar char="•"/>
            </a:pPr>
            <a:r>
              <a:rPr lang="en-US" sz="3800">
                <a:solidFill>
                  <a:srgbClr val="2D1A0E"/>
                </a:solidFill>
                <a:latin typeface="DejaVu Serif Bold"/>
              </a:rPr>
              <a:t>Ölçüm</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028700" y="1085850"/>
            <a:ext cx="10253163" cy="1158875"/>
          </a:xfrm>
          <a:prstGeom prst="rect">
            <a:avLst/>
          </a:prstGeom>
        </p:spPr>
        <p:txBody>
          <a:bodyPr anchor="t" rtlCol="false" tIns="0" lIns="0" bIns="0" rIns="0">
            <a:spAutoFit/>
          </a:bodyPr>
          <a:lstStyle/>
          <a:p>
            <a:pPr>
              <a:lnSpc>
                <a:spcPts val="8800"/>
              </a:lnSpc>
            </a:pPr>
            <a:r>
              <a:rPr lang="en-US" sz="8000">
                <a:solidFill>
                  <a:srgbClr val="2D1A0E"/>
                </a:solidFill>
                <a:latin typeface="Josefin Sans Bold"/>
              </a:rPr>
              <a:t>Veri Seti İncelemesi </a:t>
            </a:r>
          </a:p>
        </p:txBody>
      </p:sp>
      <p:sp>
        <p:nvSpPr>
          <p:cNvPr name="TextBox 3" id="3"/>
          <p:cNvSpPr txBox="true"/>
          <p:nvPr/>
        </p:nvSpPr>
        <p:spPr>
          <a:xfrm rot="0">
            <a:off x="968764" y="2424338"/>
            <a:ext cx="16350472" cy="6095751"/>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1. veri seti için 14 fiziki muayene indeksi: yaş, nabız, nefes, sol sistolik basınç (LSP), sağ sistolik basınç (RSP), sol diyastolik basınç (LDP), sağ diyastolik basınç (RDP), boy, kilo, fizik indeksi, açlık glikozu, bel ölçüsü, düşük yoğunluklu lipoprotein (LDL) ve yüksek yoğunluklu lipoprotein (HDL). </a:t>
            </a:r>
          </a:p>
          <a:p>
            <a:pPr marL="1295400" indent="-431800" lvl="2">
              <a:lnSpc>
                <a:spcPts val="4500"/>
              </a:lnSpc>
              <a:buFont typeface="Arial"/>
              <a:buChar char="⚬"/>
            </a:pPr>
            <a:r>
              <a:rPr lang="en-US" sz="3000">
                <a:solidFill>
                  <a:srgbClr val="2D1A0E"/>
                </a:solidFill>
                <a:latin typeface="Barlow SemiCondensed Bold"/>
              </a:rPr>
              <a:t>Bu veri setinde veri</a:t>
            </a:r>
            <a:r>
              <a:rPr lang="en-US" sz="3000">
                <a:solidFill>
                  <a:srgbClr val="2D1A0E"/>
                </a:solidFill>
                <a:latin typeface="Barlow SemiCondensed Bold"/>
              </a:rPr>
              <a:t> işlemenin sonuç üzerindeki etkisini azaltmak için anormal ve eksik örnekleri sildik. Sonuç olarak, 151598 diyabetik fiziksel verisi ve 69082 sağlıklı insan fiziksel verisi elde edildi.</a:t>
            </a:r>
          </a:p>
          <a:p>
            <a:pPr marL="647700" indent="-323850" lvl="1">
              <a:lnSpc>
                <a:spcPts val="4500"/>
              </a:lnSpc>
              <a:buFont typeface="Arial"/>
              <a:buChar char="•"/>
            </a:pPr>
            <a:r>
              <a:rPr lang="en-US" sz="3000">
                <a:solidFill>
                  <a:srgbClr val="2D1A0E"/>
                </a:solidFill>
                <a:latin typeface="Barlow SemiCondensed Bold"/>
              </a:rPr>
              <a:t>Diğer veri seti ise hamilelik zamanları, 2 saatlik oral glukoz tolerans testinden sonraki plazma glukoz konsantrasyonu, diyastolik kan basıncı, triseps deri kıvrım kalınlığı, 2 saatlik serum insülini, vücut kitle indeksi, diyabet soyağacı fonksiyonu ve yaş olmak üzere 8 özellik içerir. </a:t>
            </a:r>
          </a:p>
          <a:p>
            <a:pPr marL="1295400" indent="-431800" lvl="2">
              <a:lnSpc>
                <a:spcPts val="4500"/>
              </a:lnSpc>
              <a:buFont typeface="Arial"/>
              <a:buChar char="⚬"/>
            </a:pPr>
            <a:r>
              <a:rPr lang="en-US" sz="3000">
                <a:solidFill>
                  <a:srgbClr val="2D1A0E"/>
                </a:solidFill>
                <a:latin typeface="Barlow SemiCondensed Bold"/>
              </a:rPr>
              <a:t>Bu veri setinde ise orijinal 786 diyabet hastası verisi, eksik veriler silindikten sonra 392'ye düşer.</a:t>
            </a:r>
          </a:p>
          <a:p>
            <a:pPr>
              <a:lnSpc>
                <a:spcPts val="3769"/>
              </a:lnSpc>
            </a:pPr>
          </a:p>
          <a:p>
            <a:pPr>
              <a:lnSpc>
                <a:spcPts val="3769"/>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088080" y="3179987"/>
            <a:ext cx="14171220" cy="4255791"/>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Karar ağacı, temel bir sınıflandırma ve regresyon yöntemidir. Karar ağacı modeli, örneklerin özelliklerine göre sınıflandırma sürecini tanımlayabilen bir ağaç yapısına sahiptir.</a:t>
            </a:r>
          </a:p>
          <a:p>
            <a:pPr>
              <a:lnSpc>
                <a:spcPts val="4198"/>
              </a:lnSpc>
            </a:pPr>
          </a:p>
          <a:p>
            <a:pPr>
              <a:lnSpc>
                <a:spcPts val="4198"/>
              </a:lnSpc>
            </a:pPr>
          </a:p>
          <a:p>
            <a:pPr>
              <a:lnSpc>
                <a:spcPts val="4198"/>
              </a:lnSpc>
            </a:pPr>
          </a:p>
          <a:p>
            <a:pPr>
              <a:lnSpc>
                <a:spcPts val="4198"/>
              </a:lnSpc>
            </a:pPr>
          </a:p>
        </p:txBody>
      </p:sp>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924065" y="5143500"/>
            <a:ext cx="5335235" cy="4114800"/>
          </a:xfrm>
          <a:prstGeom prst="rect">
            <a:avLst/>
          </a:prstGeom>
        </p:spPr>
      </p:pic>
      <p:sp>
        <p:nvSpPr>
          <p:cNvPr name="TextBox 4" id="4"/>
          <p:cNvSpPr txBox="true"/>
          <p:nvPr/>
        </p:nvSpPr>
        <p:spPr>
          <a:xfrm rot="0">
            <a:off x="1028700" y="1085850"/>
            <a:ext cx="7079212" cy="1158875"/>
          </a:xfrm>
          <a:prstGeom prst="rect">
            <a:avLst/>
          </a:prstGeom>
        </p:spPr>
        <p:txBody>
          <a:bodyPr anchor="t" rtlCol="false" tIns="0" lIns="0" bIns="0" rIns="0">
            <a:spAutoFit/>
          </a:bodyPr>
          <a:lstStyle/>
          <a:p>
            <a:pPr>
              <a:lnSpc>
                <a:spcPts val="8800"/>
              </a:lnSpc>
            </a:pPr>
            <a:r>
              <a:rPr lang="en-US" sz="8000">
                <a:solidFill>
                  <a:srgbClr val="2D1A0E"/>
                </a:solidFill>
                <a:latin typeface="Josefin Sans Bold"/>
              </a:rPr>
              <a:t>Sınıflandırma</a:t>
            </a:r>
          </a:p>
        </p:txBody>
      </p:sp>
      <p:sp>
        <p:nvSpPr>
          <p:cNvPr name="TextBox 5" id="5"/>
          <p:cNvSpPr txBox="true"/>
          <p:nvPr/>
        </p:nvSpPr>
        <p:spPr>
          <a:xfrm rot="0">
            <a:off x="2373538" y="2264317"/>
            <a:ext cx="4389537" cy="906145"/>
          </a:xfrm>
          <a:prstGeom prst="rect">
            <a:avLst/>
          </a:prstGeom>
        </p:spPr>
        <p:txBody>
          <a:bodyPr anchor="t" rtlCol="false" tIns="0" lIns="0" bIns="0" rIns="0">
            <a:spAutoFit/>
          </a:bodyPr>
          <a:lstStyle/>
          <a:p>
            <a:pPr algn="ctr">
              <a:lnSpc>
                <a:spcPts val="7279"/>
              </a:lnSpc>
            </a:pPr>
            <a:r>
              <a:rPr lang="en-US" sz="5199">
                <a:solidFill>
                  <a:srgbClr val="2D1A0E"/>
                </a:solidFill>
                <a:latin typeface="DejaVu Serif Bold"/>
              </a:rPr>
              <a:t>Karar Ağacı</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144000" y="151938"/>
            <a:ext cx="8245089" cy="8093726"/>
          </a:xfrm>
          <a:prstGeom prst="rect">
            <a:avLst/>
          </a:prstGeom>
        </p:spPr>
        <p:txBody>
          <a:bodyPr anchor="t" rtlCol="false" tIns="0" lIns="0" bIns="0" rIns="0">
            <a:spAutoFit/>
          </a:bodyPr>
          <a:lstStyle/>
          <a:p>
            <a:pPr>
              <a:lnSpc>
                <a:spcPts val="3849"/>
              </a:lnSpc>
            </a:pPr>
          </a:p>
          <a:p>
            <a:pPr marL="647700" indent="-323850" lvl="1">
              <a:lnSpc>
                <a:spcPts val="4500"/>
              </a:lnSpc>
              <a:buFont typeface="Arial"/>
              <a:buChar char="•"/>
            </a:pPr>
            <a:r>
              <a:rPr lang="en-US" sz="3000">
                <a:solidFill>
                  <a:srgbClr val="2D1A0E"/>
                </a:solidFill>
                <a:latin typeface="Barlow SemiCondensed Bold"/>
              </a:rPr>
              <a:t>Her özniteliğin bilgi kazancı (Information Gain) hesaplanır ve bu yinelemenin (iteration) düğümü olarak en büyük bilgi kazancı değerine sahip öznitelik seçilir.</a:t>
            </a:r>
          </a:p>
          <a:p>
            <a:pPr marL="1108101" indent="-369367" lvl="2">
              <a:lnSpc>
                <a:spcPts val="3849"/>
              </a:lnSpc>
              <a:buFont typeface="Arial"/>
              <a:buChar char="⚬"/>
            </a:pPr>
          </a:p>
          <a:p>
            <a:pPr marL="554051" indent="-277025" lvl="1">
              <a:lnSpc>
                <a:spcPts val="3849"/>
              </a:lnSpc>
              <a:buFont typeface="Arial"/>
              <a:buChar char="•"/>
            </a:pPr>
            <a:r>
              <a:rPr lang="en-US" sz="2566">
                <a:solidFill>
                  <a:srgbClr val="2D1A0E"/>
                </a:solidFill>
                <a:latin typeface="Barlow SemiCondensed Bold"/>
              </a:rPr>
              <a:t>Bilgi Kazancı ölçümünde Entropy kullanılır.</a:t>
            </a:r>
          </a:p>
          <a:p>
            <a:pPr marL="554051" indent="-277025" lvl="1">
              <a:lnSpc>
                <a:spcPts val="3849"/>
              </a:lnSpc>
              <a:buFont typeface="Arial"/>
              <a:buChar char="•"/>
            </a:pPr>
            <a:r>
              <a:rPr lang="en-US" sz="2566">
                <a:solidFill>
                  <a:srgbClr val="2D1A0E"/>
                </a:solidFill>
                <a:latin typeface="Barlow SemiCondensed Bold"/>
              </a:rPr>
              <a:t>Entropy rastgeleliği, belirsizliği ve beklenmeyen durumun ortaya çıkma olasılığını gösterir.</a:t>
            </a:r>
          </a:p>
          <a:p>
            <a:pPr marL="1108101" indent="-369367" lvl="2">
              <a:lnSpc>
                <a:spcPts val="3849"/>
              </a:lnSpc>
              <a:buFont typeface="Arial"/>
              <a:buChar char="⚬"/>
            </a:pPr>
            <a:r>
              <a:rPr lang="en-US" sz="2566">
                <a:solidFill>
                  <a:srgbClr val="2D1A0E"/>
                </a:solidFill>
                <a:latin typeface="Barlow SemiCondensed Bold"/>
              </a:rPr>
              <a:t>   /</a:t>
            </a:r>
          </a:p>
          <a:p>
            <a:pPr marL="1108101" indent="-369367" lvl="2">
              <a:lnSpc>
                <a:spcPts val="3849"/>
              </a:lnSpc>
              <a:buFont typeface="Arial"/>
              <a:buChar char="⚬"/>
            </a:pPr>
          </a:p>
          <a:p>
            <a:pPr>
              <a:lnSpc>
                <a:spcPts val="3849"/>
              </a:lnSpc>
            </a:pPr>
          </a:p>
          <a:p>
            <a:pPr>
              <a:lnSpc>
                <a:spcPts val="3849"/>
              </a:lnSpc>
            </a:pPr>
          </a:p>
          <a:p>
            <a:pPr>
              <a:lnSpc>
                <a:spcPts val="3849"/>
              </a:lnSpc>
            </a:pPr>
          </a:p>
          <a:p>
            <a:pPr>
              <a:lnSpc>
                <a:spcPts val="3849"/>
              </a:lnSpc>
            </a:pPr>
          </a:p>
          <a:p>
            <a:pPr>
              <a:lnSpc>
                <a:spcPts val="3849"/>
              </a:lnSpc>
            </a:pPr>
          </a:p>
        </p:txBody>
      </p:sp>
      <p:pic>
        <p:nvPicPr>
          <p:cNvPr name="Picture 3" id="3"/>
          <p:cNvPicPr>
            <a:picLocks noChangeAspect="true"/>
          </p:cNvPicPr>
          <p:nvPr/>
        </p:nvPicPr>
        <p:blipFill>
          <a:blip r:embed="rId3"/>
          <a:srcRect l="0" t="4234" r="0" b="2914"/>
          <a:stretch>
            <a:fillRect/>
          </a:stretch>
        </p:blipFill>
        <p:spPr>
          <a:xfrm flipH="false" flipV="false" rot="0">
            <a:off x="10159653" y="2925180"/>
            <a:ext cx="4442626" cy="601937"/>
          </a:xfrm>
          <a:prstGeom prst="rect">
            <a:avLst/>
          </a:prstGeom>
        </p:spPr>
      </p:pic>
      <p:pic>
        <p:nvPicPr>
          <p:cNvPr name="Picture 4" id="4"/>
          <p:cNvPicPr>
            <a:picLocks noChangeAspect="true"/>
          </p:cNvPicPr>
          <p:nvPr/>
        </p:nvPicPr>
        <p:blipFill>
          <a:blip r:embed="rId4"/>
          <a:srcRect l="0" t="0" r="0" b="2487"/>
          <a:stretch>
            <a:fillRect/>
          </a:stretch>
        </p:blipFill>
        <p:spPr>
          <a:xfrm flipH="false" flipV="false" rot="0">
            <a:off x="10159653" y="4886818"/>
            <a:ext cx="5225050" cy="740562"/>
          </a:xfrm>
          <a:prstGeom prst="rect">
            <a:avLst/>
          </a:prstGeom>
        </p:spPr>
      </p:pic>
      <p:pic>
        <p:nvPicPr>
          <p:cNvPr name="Picture 5" id="5"/>
          <p:cNvPicPr>
            <a:picLocks noChangeAspect="true"/>
          </p:cNvPicPr>
          <p:nvPr/>
        </p:nvPicPr>
        <p:blipFill>
          <a:blip r:embed="rId5"/>
          <a:srcRect l="0" t="0" r="0" b="0"/>
          <a:stretch>
            <a:fillRect/>
          </a:stretch>
        </p:blipFill>
        <p:spPr>
          <a:xfrm flipH="false" flipV="false" rot="0">
            <a:off x="10159653" y="5609472"/>
            <a:ext cx="3662539" cy="943381"/>
          </a:xfrm>
          <a:prstGeom prst="rect">
            <a:avLst/>
          </a:prstGeom>
        </p:spPr>
      </p:pic>
      <p:sp>
        <p:nvSpPr>
          <p:cNvPr name="TextBox 6" id="6"/>
          <p:cNvSpPr txBox="true"/>
          <p:nvPr/>
        </p:nvSpPr>
        <p:spPr>
          <a:xfrm rot="0">
            <a:off x="745312" y="485856"/>
            <a:ext cx="8247548" cy="11085838"/>
          </a:xfrm>
          <a:prstGeom prst="rect">
            <a:avLst/>
          </a:prstGeom>
        </p:spPr>
        <p:txBody>
          <a:bodyPr anchor="t" rtlCol="false" tIns="0" lIns="0" bIns="0" rIns="0">
            <a:spAutoFit/>
          </a:bodyPr>
          <a:lstStyle/>
          <a:p>
            <a:pPr>
              <a:lnSpc>
                <a:spcPts val="4500"/>
              </a:lnSpc>
            </a:pPr>
            <a:r>
              <a:rPr lang="en-US" sz="3000">
                <a:solidFill>
                  <a:srgbClr val="2D1A0E"/>
                </a:solidFill>
                <a:latin typeface="Barlow SemiCondensed Bold"/>
              </a:rPr>
              <a:t>Karar ağaçları eğiticili öğrenme için çok yaygın bir yöntemdir. Algoritmanın adımları:</a:t>
            </a:r>
          </a:p>
          <a:p>
            <a:pPr marL="647700" indent="-323850" lvl="1">
              <a:lnSpc>
                <a:spcPts val="4500"/>
              </a:lnSpc>
              <a:buFont typeface="Arial"/>
              <a:buChar char="•"/>
            </a:pPr>
            <a:r>
              <a:rPr lang="en-US" sz="3000">
                <a:solidFill>
                  <a:srgbClr val="2D1A0E"/>
                </a:solidFill>
                <a:latin typeface="Barlow SemiCondensed Bold"/>
              </a:rPr>
              <a:t>Bir öğrenme kümesini oluştur.</a:t>
            </a:r>
          </a:p>
          <a:p>
            <a:pPr marL="647700" indent="-323850" lvl="1">
              <a:lnSpc>
                <a:spcPts val="4500"/>
              </a:lnSpc>
              <a:buFont typeface="Arial"/>
              <a:buChar char="•"/>
            </a:pPr>
            <a:r>
              <a:rPr lang="en-US" sz="3000">
                <a:solidFill>
                  <a:srgbClr val="2D1A0E"/>
                </a:solidFill>
                <a:latin typeface="Barlow SemiCondensed Bold"/>
              </a:rPr>
              <a:t>Bu kümedeki örnekleri en iyi ayıran nitelik belirlenir.</a:t>
            </a:r>
          </a:p>
          <a:p>
            <a:pPr marL="647700" indent="-323850" lvl="1">
              <a:lnSpc>
                <a:spcPts val="4500"/>
              </a:lnSpc>
              <a:buFont typeface="Arial"/>
              <a:buChar char="•"/>
            </a:pPr>
            <a:r>
              <a:rPr lang="en-US" sz="3000">
                <a:solidFill>
                  <a:srgbClr val="2D1A0E"/>
                </a:solidFill>
                <a:latin typeface="Barlow SemiCondensed Bold"/>
              </a:rPr>
              <a:t>Seçilen nitelik ile ağacın bir düğümünü oluşturur ve bu düğümden çocuk düğümleri veya ağacın yapraklarını oluşur. Çocuk düğümlere ait alt veri kümesinin örneklerini belirler.</a:t>
            </a:r>
          </a:p>
          <a:p>
            <a:pPr marL="647700" indent="-323850" lvl="1">
              <a:lnSpc>
                <a:spcPts val="4500"/>
              </a:lnSpc>
              <a:buFont typeface="Arial"/>
              <a:buChar char="•"/>
            </a:pPr>
            <a:r>
              <a:rPr lang="en-US" sz="3000">
                <a:solidFill>
                  <a:srgbClr val="2D1A0E"/>
                </a:solidFill>
                <a:latin typeface="Barlow SemiCondensed Bold"/>
              </a:rPr>
              <a:t>3. adımda yaratılan her alt veri kümesi için: </a:t>
            </a:r>
          </a:p>
          <a:p>
            <a:pPr marL="1295400" indent="-431800" lvl="2">
              <a:lnSpc>
                <a:spcPts val="4500"/>
              </a:lnSpc>
              <a:buFont typeface="Arial"/>
              <a:buChar char="⚬"/>
            </a:pPr>
            <a:r>
              <a:rPr lang="en-US" sz="3000">
                <a:solidFill>
                  <a:srgbClr val="2D1A0E"/>
                </a:solidFill>
                <a:latin typeface="Barlow SemiCondensed Bold"/>
              </a:rPr>
              <a:t>Örneklerin hepsi aynı sınıfa aitse </a:t>
            </a:r>
          </a:p>
          <a:p>
            <a:pPr marL="1295400" indent="-431800" lvl="2">
              <a:lnSpc>
                <a:spcPts val="4500"/>
              </a:lnSpc>
              <a:buFont typeface="Arial"/>
              <a:buChar char="⚬"/>
            </a:pPr>
            <a:r>
              <a:rPr lang="en-US" sz="3000">
                <a:solidFill>
                  <a:srgbClr val="2D1A0E"/>
                </a:solidFill>
                <a:latin typeface="Barlow SemiCondensed Bold"/>
              </a:rPr>
              <a:t>Örnekleri bölecek nitelik kalmamışsa </a:t>
            </a:r>
          </a:p>
          <a:p>
            <a:pPr marL="1295400" indent="-431800" lvl="2">
              <a:lnSpc>
                <a:spcPts val="4500"/>
              </a:lnSpc>
              <a:buFont typeface="Arial"/>
              <a:buChar char="⚬"/>
            </a:pPr>
            <a:r>
              <a:rPr lang="en-US" sz="3000">
                <a:solidFill>
                  <a:srgbClr val="2D1A0E"/>
                </a:solidFill>
                <a:latin typeface="Barlow SemiCondensed Bold"/>
              </a:rPr>
              <a:t>Kalan niteliklerin değerini taşıyan örnek yoksa</a:t>
            </a:r>
          </a:p>
          <a:p>
            <a:pPr marL="647700" indent="-323850" lvl="1">
              <a:lnSpc>
                <a:spcPts val="4500"/>
              </a:lnSpc>
              <a:buFont typeface="Arial"/>
              <a:buChar char="•"/>
            </a:pPr>
            <a:r>
              <a:rPr lang="en-US" sz="3000">
                <a:solidFill>
                  <a:srgbClr val="2D1A0E"/>
                </a:solidFill>
                <a:latin typeface="Barlow SemiCondensed Bold"/>
              </a:rPr>
              <a:t>işlemi sonlanır. </a:t>
            </a:r>
          </a:p>
          <a:p>
            <a:pPr marL="647700" indent="-323850" lvl="1">
              <a:lnSpc>
                <a:spcPts val="4500"/>
              </a:lnSpc>
              <a:buFont typeface="Arial"/>
              <a:buChar char="•"/>
            </a:pPr>
            <a:r>
              <a:rPr lang="en-US" sz="3000">
                <a:solidFill>
                  <a:srgbClr val="2D1A0E"/>
                </a:solidFill>
                <a:latin typeface="Barlow SemiCondensed Bold"/>
              </a:rPr>
              <a:t>Diğer durumda alt veri kümesini ayırmak için 2. adımdan devam edilir.</a:t>
            </a:r>
          </a:p>
          <a:p>
            <a:pPr>
              <a:lnSpc>
                <a:spcPts val="3849"/>
              </a:lnSpc>
            </a:pPr>
          </a:p>
          <a:p>
            <a:pPr>
              <a:lnSpc>
                <a:spcPts val="3849"/>
              </a:lnSpc>
            </a:pPr>
          </a:p>
          <a:p>
            <a:pPr>
              <a:lnSpc>
                <a:spcPts val="3849"/>
              </a:lnSpc>
            </a:pPr>
          </a:p>
          <a:p>
            <a:pPr>
              <a:lnSpc>
                <a:spcPts val="384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2931620" y="505009"/>
            <a:ext cx="13206027" cy="7929787"/>
          </a:xfrm>
          <a:prstGeom prst="rect">
            <a:avLst/>
          </a:prstGeom>
        </p:spPr>
      </p:pic>
      <p:sp>
        <p:nvSpPr>
          <p:cNvPr name="TextBox 3" id="3"/>
          <p:cNvSpPr txBox="true"/>
          <p:nvPr/>
        </p:nvSpPr>
        <p:spPr>
          <a:xfrm rot="0">
            <a:off x="0" y="7751631"/>
            <a:ext cx="12664417" cy="45624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Tüm öznitelikleri ve Luzhou veri setini kullanan karar ağacı yapısı. Bu şekilde, açlık kan şekerinin diyabeti tahmin etmek için önemli bir indeks olduğunu görebiliriz. Kilo, yaş da daha yüksek bilgi kazanımına sahiptir ve bu yöntemde hayati roller oynar.</a:t>
            </a:r>
          </a:p>
          <a:p>
            <a:pPr>
              <a:lnSpc>
                <a:spcPts val="4500"/>
              </a:lnSpc>
            </a:pPr>
          </a:p>
          <a:p>
            <a:pPr>
              <a:lnSpc>
                <a:spcPts val="4500"/>
              </a:lnSpc>
            </a:pPr>
          </a:p>
          <a:p>
            <a:pPr>
              <a:lnSpc>
                <a:spcPts val="4500"/>
              </a:lnSpc>
            </a:pPr>
          </a:p>
          <a:p>
            <a:pPr>
              <a:lnSpc>
                <a:spcPts val="45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4054998" y="443141"/>
            <a:ext cx="11156196" cy="7039646"/>
          </a:xfrm>
          <a:prstGeom prst="rect">
            <a:avLst/>
          </a:prstGeom>
        </p:spPr>
      </p:pic>
      <p:sp>
        <p:nvSpPr>
          <p:cNvPr name="TextBox 3" id="3"/>
          <p:cNvSpPr txBox="true"/>
          <p:nvPr/>
        </p:nvSpPr>
        <p:spPr>
          <a:xfrm rot="0">
            <a:off x="0" y="7751631"/>
            <a:ext cx="12664417" cy="4562475"/>
          </a:xfrm>
          <a:prstGeom prst="rect">
            <a:avLst/>
          </a:prstGeom>
        </p:spPr>
        <p:txBody>
          <a:bodyPr anchor="t" rtlCol="false" tIns="0" lIns="0" bIns="0" rIns="0">
            <a:spAutoFit/>
          </a:bodyPr>
          <a:lstStyle/>
          <a:p>
            <a:pPr marL="647700" indent="-323850" lvl="1">
              <a:lnSpc>
                <a:spcPts val="4500"/>
              </a:lnSpc>
              <a:buFont typeface="Arial"/>
              <a:buChar char="•"/>
            </a:pPr>
            <a:r>
              <a:rPr lang="en-US" sz="3000">
                <a:solidFill>
                  <a:srgbClr val="2D1A0E"/>
                </a:solidFill>
                <a:latin typeface="Barlow SemiCondensed Bold"/>
              </a:rPr>
              <a:t>Tüm öznitelikleri ve Pima Indians veri setini kullanan karar ağacı yapısı. Bu şekilden, bu yöntemde kök düğüm olarak glikoz bulabiliriz, bu da bu indeksin en yüksek bilgi kazancına sahip olduğunu gösterir ve bu yöntemde insülin ve yaş önemli roller oynar.</a:t>
            </a:r>
          </a:p>
          <a:p>
            <a:pPr>
              <a:lnSpc>
                <a:spcPts val="4500"/>
              </a:lnSpc>
            </a:pPr>
          </a:p>
          <a:p>
            <a:pPr>
              <a:lnSpc>
                <a:spcPts val="4500"/>
              </a:lnSpc>
            </a:pPr>
          </a:p>
          <a:p>
            <a:pPr>
              <a:lnSpc>
                <a:spcPts val="4500"/>
              </a:lnSpc>
            </a:pPr>
          </a:p>
          <a:p>
            <a:pPr>
              <a:lnSpc>
                <a:spcPts val="45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12178938" y="4531149"/>
            <a:ext cx="5080362" cy="5087418"/>
          </a:xfrm>
          <a:prstGeom prst="rect">
            <a:avLst/>
          </a:prstGeom>
        </p:spPr>
      </p:pic>
      <p:sp>
        <p:nvSpPr>
          <p:cNvPr name="TextBox 3" id="3"/>
          <p:cNvSpPr txBox="true"/>
          <p:nvPr/>
        </p:nvSpPr>
        <p:spPr>
          <a:xfrm rot="0">
            <a:off x="1028700" y="1715770"/>
            <a:ext cx="14171220" cy="5179716"/>
          </a:xfrm>
          <a:prstGeom prst="rect">
            <a:avLst/>
          </a:prstGeom>
        </p:spPr>
        <p:txBody>
          <a:bodyPr anchor="t" rtlCol="false" tIns="0" lIns="0" bIns="0" rIns="0">
            <a:spAutoFit/>
          </a:bodyPr>
          <a:lstStyle/>
          <a:p>
            <a:pPr marL="820421" indent="-410210" lvl="1">
              <a:lnSpc>
                <a:spcPts val="5700"/>
              </a:lnSpc>
              <a:buFont typeface="Arial"/>
              <a:buChar char="•"/>
            </a:pPr>
            <a:r>
              <a:rPr lang="en-US" sz="3800">
                <a:solidFill>
                  <a:srgbClr val="2D1A0E"/>
                </a:solidFill>
                <a:latin typeface="Barlow SemiCondensed Bold"/>
              </a:rPr>
              <a:t>Rassal Orman (RF), birçok karar ağacının kullanıldığı bir sınıflandırmadır.</a:t>
            </a:r>
          </a:p>
          <a:p>
            <a:pPr marL="820421" indent="-410210" lvl="1">
              <a:lnSpc>
                <a:spcPts val="5700"/>
              </a:lnSpc>
              <a:buFont typeface="Arial"/>
              <a:buChar char="•"/>
            </a:pPr>
            <a:r>
              <a:rPr lang="en-US" sz="3800">
                <a:solidFill>
                  <a:srgbClr val="2D1A0E"/>
                </a:solidFill>
                <a:latin typeface="Barlow SemiCondensed Bold"/>
              </a:rPr>
              <a:t>RF, çok işlevli bir makine öğrenme yöntemidir. Tahmin ve regresyon görevlerini yerine getirebilir. </a:t>
            </a:r>
          </a:p>
          <a:p>
            <a:pPr>
              <a:lnSpc>
                <a:spcPts val="5700"/>
              </a:lnSpc>
            </a:pPr>
          </a:p>
          <a:p>
            <a:pPr>
              <a:lnSpc>
                <a:spcPts val="4198"/>
              </a:lnSpc>
            </a:pPr>
          </a:p>
          <a:p>
            <a:pPr>
              <a:lnSpc>
                <a:spcPts val="4198"/>
              </a:lnSpc>
            </a:pPr>
          </a:p>
          <a:p>
            <a:pPr>
              <a:lnSpc>
                <a:spcPts val="4198"/>
              </a:lnSpc>
            </a:pPr>
          </a:p>
        </p:txBody>
      </p:sp>
      <p:sp>
        <p:nvSpPr>
          <p:cNvPr name="TextBox 4" id="4"/>
          <p:cNvSpPr txBox="true"/>
          <p:nvPr/>
        </p:nvSpPr>
        <p:spPr>
          <a:xfrm rot="0">
            <a:off x="1028700" y="923925"/>
            <a:ext cx="5134273" cy="906145"/>
          </a:xfrm>
          <a:prstGeom prst="rect">
            <a:avLst/>
          </a:prstGeom>
        </p:spPr>
        <p:txBody>
          <a:bodyPr anchor="t" rtlCol="false" tIns="0" lIns="0" bIns="0" rIns="0">
            <a:spAutoFit/>
          </a:bodyPr>
          <a:lstStyle/>
          <a:p>
            <a:pPr algn="ctr">
              <a:lnSpc>
                <a:spcPts val="7279"/>
              </a:lnSpc>
            </a:pPr>
            <a:r>
              <a:rPr lang="en-US" sz="5199">
                <a:solidFill>
                  <a:srgbClr val="2D1A0E"/>
                </a:solidFill>
                <a:latin typeface="DejaVu Serif Bold"/>
              </a:rPr>
              <a:t>Rassal Orman</a:t>
            </a:r>
          </a:p>
        </p:txBody>
      </p:sp>
      <p:sp>
        <p:nvSpPr>
          <p:cNvPr name="TextBox 5" id="5"/>
          <p:cNvSpPr txBox="true"/>
          <p:nvPr/>
        </p:nvSpPr>
        <p:spPr>
          <a:xfrm rot="0">
            <a:off x="144747" y="4861215"/>
            <a:ext cx="12036451" cy="5733628"/>
          </a:xfrm>
          <a:prstGeom prst="rect">
            <a:avLst/>
          </a:prstGeom>
        </p:spPr>
        <p:txBody>
          <a:bodyPr anchor="t" rtlCol="false" tIns="0" lIns="0" bIns="0" rIns="0">
            <a:spAutoFit/>
          </a:bodyPr>
          <a:lstStyle/>
          <a:p>
            <a:pPr marL="662294" indent="-331147" lvl="1">
              <a:lnSpc>
                <a:spcPts val="4601"/>
              </a:lnSpc>
              <a:buFont typeface="Arial"/>
              <a:buChar char="•"/>
            </a:pPr>
            <a:r>
              <a:rPr lang="en-US" sz="3067">
                <a:solidFill>
                  <a:srgbClr val="2D1A0E"/>
                </a:solidFill>
                <a:latin typeface="Barlow SemiCondensed Bold"/>
              </a:rPr>
              <a:t>RF, karar ağacı algoritmasından çok farklı olarak birçok karar ağacı üretir. RF, bazı özniteliklere dayalı olarak yeni bir nesneyi tahmin ederken, RF'deki her ağaç eğer problem sınıflandırma ise her ağacın tahminleri arasından en çok oy alan seçilir ve ardından ormanın genel çıktısı, en büyük taksonomi* sayısı olur. Regresyon probleminde RF çıktısı, tüm karar ağaçlarının ortalama çıktı değeridir.</a:t>
            </a:r>
          </a:p>
          <a:p>
            <a:pPr>
              <a:lnSpc>
                <a:spcPts val="4601"/>
              </a:lnSpc>
            </a:pPr>
          </a:p>
          <a:p>
            <a:pPr>
              <a:lnSpc>
                <a:spcPts val="4601"/>
              </a:lnSpc>
            </a:pPr>
          </a:p>
          <a:p>
            <a:pPr>
              <a:lnSpc>
                <a:spcPts val="4601"/>
              </a:lnSpc>
            </a:pPr>
          </a:p>
          <a:p>
            <a:pPr>
              <a:lnSpc>
                <a:spcPts val="4601"/>
              </a:lnSpc>
            </a:pPr>
          </a:p>
        </p:txBody>
      </p:sp>
      <p:sp>
        <p:nvSpPr>
          <p:cNvPr name="TextBox 6" id="6"/>
          <p:cNvSpPr txBox="true"/>
          <p:nvPr/>
        </p:nvSpPr>
        <p:spPr>
          <a:xfrm rot="0">
            <a:off x="1028700" y="9452419"/>
            <a:ext cx="8245089" cy="549910"/>
          </a:xfrm>
          <a:prstGeom prst="rect">
            <a:avLst/>
          </a:prstGeom>
        </p:spPr>
        <p:txBody>
          <a:bodyPr anchor="t" rtlCol="false" tIns="0" lIns="0" bIns="0" rIns="0">
            <a:spAutoFit/>
          </a:bodyPr>
          <a:lstStyle/>
          <a:p>
            <a:pPr algn="ctr">
              <a:lnSpc>
                <a:spcPts val="2239"/>
              </a:lnSpc>
            </a:pPr>
            <a:r>
              <a:rPr lang="en-US" sz="1599">
                <a:solidFill>
                  <a:srgbClr val="2D1A0E"/>
                </a:solidFill>
                <a:latin typeface="Abril Fatface"/>
              </a:rPr>
              <a:t>*Taksonomi: Taksonomi, biyolojide sınıflandırma bilimidir. Canlıların sınıflandırılması ve bu sınıflandırmada kullanılan kural ve prensipleri içerir.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DAFWhMUlGWw</dc:identifier>
  <dcterms:modified xsi:type="dcterms:W3CDTF">2011-08-01T06:04:30Z</dcterms:modified>
  <cp:revision>1</cp:revision>
  <dc:title>Makine Öğrenmesi</dc:title>
</cp:coreProperties>
</file>

<file path=docProps/thumbnail.jpeg>
</file>